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5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6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charts/chart10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2.xml" ContentType="application/vnd.openxmlformats-officedocument.themeOverride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3.xml" ContentType="application/vnd.openxmlformats-officedocument.themeOverride+xml"/>
  <Override PartName="/ppt/charts/chart13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4.xml" ContentType="application/vnd.openxmlformats-officedocument.themeOverride+xml"/>
  <Override PartName="/ppt/charts/chart14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5.xml" ContentType="application/vnd.openxmlformats-officedocument.themeOverride+xml"/>
  <Override PartName="/ppt/charts/chart15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6.xml" ContentType="application/vnd.openxmlformats-officedocument.themeOverride+xml"/>
  <Override PartName="/ppt/charts/chart16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7.xml" ContentType="application/vnd.openxmlformats-officedocument.themeOverride+xml"/>
  <Override PartName="/ppt/charts/chart17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8.xml" ContentType="application/vnd.openxmlformats-officedocument.themeOverride+xml"/>
  <Override PartName="/ppt/charts/chart18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9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9.xml" ContentType="application/vnd.openxmlformats-officedocument.themeOverride+xml"/>
  <Override PartName="/ppt/charts/chart20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21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0.xml" ContentType="application/vnd.openxmlformats-officedocument.themeOverride+xml"/>
  <Override PartName="/ppt/charts/chart22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1.xml" ContentType="application/vnd.openxmlformats-officedocument.themeOverr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23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2.xml" ContentType="application/vnd.openxmlformats-officedocument.themeOverride+xml"/>
  <Override PartName="/ppt/charts/chart24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3.xml" ContentType="application/vnd.openxmlformats-officedocument.themeOverride+xml"/>
  <Override PartName="/ppt/charts/chart25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4.xml" ContentType="application/vnd.openxmlformats-officedocument.themeOverride+xml"/>
  <Override PartName="/ppt/charts/chart26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7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15.xml" ContentType="application/vnd.openxmlformats-officedocument.themeOverride+xml"/>
  <Override PartName="/ppt/charts/chart28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16.xml" ContentType="application/vnd.openxmlformats-officedocument.themeOverride+xml"/>
  <Override PartName="/ppt/charts/chart29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17.xml" ContentType="application/vnd.openxmlformats-officedocument.themeOverr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9"/>
  </p:notesMasterIdLst>
  <p:sldIdLst>
    <p:sldId id="256" r:id="rId5"/>
    <p:sldId id="258" r:id="rId6"/>
    <p:sldId id="260" r:id="rId7"/>
    <p:sldId id="261" r:id="rId8"/>
    <p:sldId id="262" r:id="rId9"/>
    <p:sldId id="335" r:id="rId10"/>
    <p:sldId id="263" r:id="rId11"/>
    <p:sldId id="264" r:id="rId12"/>
    <p:sldId id="265" r:id="rId13"/>
    <p:sldId id="266" r:id="rId14"/>
    <p:sldId id="267" r:id="rId15"/>
    <p:sldId id="269" r:id="rId16"/>
    <p:sldId id="304" r:id="rId17"/>
    <p:sldId id="272" r:id="rId18"/>
    <p:sldId id="305" r:id="rId19"/>
    <p:sldId id="306" r:id="rId20"/>
    <p:sldId id="308" r:id="rId21"/>
    <p:sldId id="271" r:id="rId22"/>
    <p:sldId id="277" r:id="rId23"/>
    <p:sldId id="315" r:id="rId24"/>
    <p:sldId id="322" r:id="rId25"/>
    <p:sldId id="280" r:id="rId26"/>
    <p:sldId id="331" r:id="rId27"/>
    <p:sldId id="310" r:id="rId28"/>
    <p:sldId id="282" r:id="rId29"/>
    <p:sldId id="316" r:id="rId30"/>
    <p:sldId id="319" r:id="rId31"/>
    <p:sldId id="324" r:id="rId32"/>
    <p:sldId id="318" r:id="rId33"/>
    <p:sldId id="317" r:id="rId34"/>
    <p:sldId id="320" r:id="rId35"/>
    <p:sldId id="291" r:id="rId36"/>
    <p:sldId id="292" r:id="rId37"/>
    <p:sldId id="294" r:id="rId38"/>
    <p:sldId id="295" r:id="rId39"/>
    <p:sldId id="332" r:id="rId40"/>
    <p:sldId id="333" r:id="rId41"/>
    <p:sldId id="334" r:id="rId42"/>
    <p:sldId id="325" r:id="rId43"/>
    <p:sldId id="300" r:id="rId44"/>
    <p:sldId id="301" r:id="rId45"/>
    <p:sldId id="314" r:id="rId46"/>
    <p:sldId id="299" r:id="rId47"/>
    <p:sldId id="330" r:id="rId48"/>
  </p:sldIdLst>
  <p:sldSz cx="9144000" cy="6858000" type="screen4x3"/>
  <p:notesSz cx="6858000" cy="9144000"/>
  <p:defaultTextStyle>
    <a:defPPr>
      <a:defRPr lang="es-ES_tradnl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1409E9"/>
    <a:srgbClr val="00FF00"/>
    <a:srgbClr val="CC00FF"/>
    <a:srgbClr val="CC009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Estilo claro 3 - Acento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0844" autoAdjust="0"/>
  </p:normalViewPr>
  <p:slideViewPr>
    <p:cSldViewPr>
      <p:cViewPr varScale="1">
        <p:scale>
          <a:sx n="59" d="100"/>
          <a:sy n="59" d="100"/>
        </p:scale>
        <p:origin x="1524" y="6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mariavalal\Documents\DATOS%20PLANES%20DE%20MERCADEO%20(Autoguardado)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file:///C:\Users\mariavalal\Documents\DATOS%20PLANES%20DE%20MERCADEO%20(Autoguardado)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iavalal\Documents\DATOS%20PLANES%20DE%20MERCADEO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oleObject" Target="file:///C:\Users\mariavalal\Documents\DATOS%20PLANES%20DE%20MERCADEO%20(Autoguardado)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HISOTIRICO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file:///C:\Users\mariavalal\Documents\DATOS%20PLANES%20DE%20MERCADEO%20(Autoguardado).xlsx" TargetMode="Externa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file:///C:\Users\mariavalal\Documents\DATOS%20PLANES%20DE%20MERCADEO.xlsx" TargetMode="Externa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oleObject" Target="Gr&#225;fico%202%20en%20Microsoft%20PowerPoint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9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0.xlsx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Gr&#225;fico%20en%20Microsoft%20PowerPoint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11.xlsx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oleObject" Target="file:///C:\Users\mariavalal\Documents\Admisiones\DATOS%20PLANES%20DE%20MERCADEO%20(Autoguardado).xlsx" TargetMode="Externa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oleObject" Target="file:///C:\Users\mariavalal\Documents\DATOS%20PLANES%20DE%20MERCADEO%20(Autoguardado)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Gr&#225;fico%20en%20Microsoft%20PowerPoint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4.8765789213586798E-2"/>
          <c:y val="3.3316843792040488E-2"/>
          <c:w val="0.7994011794550786"/>
          <c:h val="0.80680777637359713"/>
        </c:manualLayout>
      </c:layout>
      <c:lineChart>
        <c:grouping val="standard"/>
        <c:varyColors val="0"/>
        <c:ser>
          <c:idx val="0"/>
          <c:order val="0"/>
          <c:tx>
            <c:strRef>
              <c:f>filosofia!$B$26</c:f>
              <c:strCache>
                <c:ptCount val="1"/>
                <c:pt idx="0">
                  <c:v>Periodo I</c:v>
                </c:pt>
              </c:strCache>
            </c:strRef>
          </c:tx>
          <c:spPr>
            <a:ln w="28517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2060"/>
              </a:solidFill>
              <a:ln w="22180">
                <a:solidFill>
                  <a:srgbClr val="00206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0547878714662772E-2"/>
                  <c:y val="-6.969509766721335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27B-4442-807B-A74172199E47}"/>
                </c:ext>
              </c:extLst>
            </c:dLbl>
            <c:dLbl>
              <c:idx val="1"/>
              <c:layout>
                <c:manualLayout>
                  <c:x val="-8.5616161311095201E-3"/>
                  <c:y val="-5.47604338813819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27B-4442-807B-A74172199E47}"/>
                </c:ext>
              </c:extLst>
            </c:dLbl>
            <c:dLbl>
              <c:idx val="2"/>
              <c:layout>
                <c:manualLayout>
                  <c:x val="-1.712323226221904E-2"/>
                  <c:y val="-4.480399135749429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27B-4442-807B-A74172199E47}"/>
                </c:ext>
              </c:extLst>
            </c:dLbl>
            <c:dLbl>
              <c:idx val="3"/>
              <c:layout>
                <c:manualLayout>
                  <c:x val="-2.3972525167106504E-2"/>
                  <c:y val="-5.476043388138192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27B-4442-807B-A74172199E47}"/>
                </c:ext>
              </c:extLst>
            </c:dLbl>
            <c:dLbl>
              <c:idx val="4"/>
              <c:layout>
                <c:manualLayout>
                  <c:x val="-2.0547878714662772E-2"/>
                  <c:y val="7.46733189291570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27B-4442-807B-A74172199E47}"/>
                </c:ext>
              </c:extLst>
            </c:dLbl>
            <c:dLbl>
              <c:idx val="5"/>
              <c:layout>
                <c:manualLayout>
                  <c:x val="-5.136969678665693E-3"/>
                  <c:y val="-9.9564425238876219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27B-4442-807B-A74172199E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filosofia!$A$27:$A$33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filosofia!$B$27:$B$33</c:f>
              <c:numCache>
                <c:formatCode>General</c:formatCode>
                <c:ptCount val="7"/>
                <c:pt idx="0">
                  <c:v>34</c:v>
                </c:pt>
                <c:pt idx="1">
                  <c:v>24</c:v>
                </c:pt>
                <c:pt idx="2">
                  <c:v>15</c:v>
                </c:pt>
                <c:pt idx="3">
                  <c:v>12</c:v>
                </c:pt>
                <c:pt idx="4">
                  <c:v>16</c:v>
                </c:pt>
                <c:pt idx="5">
                  <c:v>38</c:v>
                </c:pt>
                <c:pt idx="6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027B-4442-807B-A74172199E47}"/>
            </c:ext>
          </c:extLst>
        </c:ser>
        <c:ser>
          <c:idx val="1"/>
          <c:order val="1"/>
          <c:tx>
            <c:strRef>
              <c:f>filosofia!$C$26</c:f>
              <c:strCache>
                <c:ptCount val="1"/>
                <c:pt idx="0">
                  <c:v>Periodo II</c:v>
                </c:pt>
              </c:strCache>
            </c:strRef>
          </c:tx>
          <c:spPr>
            <a:ln w="28517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0000"/>
              </a:solidFill>
              <a:ln w="28517">
                <a:solidFill>
                  <a:srgbClr val="FF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1057040961101597E-2"/>
                  <c:y val="4.480399135749420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27B-4442-807B-A74172199E47}"/>
                </c:ext>
              </c:extLst>
            </c:dLbl>
            <c:dLbl>
              <c:idx val="1"/>
              <c:layout>
                <c:manualLayout>
                  <c:x val="-2.9109494845772292E-2"/>
                  <c:y val="0.1045426465008199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27B-4442-807B-A74172199E47}"/>
                </c:ext>
              </c:extLst>
            </c:dLbl>
            <c:dLbl>
              <c:idx val="2"/>
              <c:layout>
                <c:manualLayout>
                  <c:x val="-2.7397171619550426E-2"/>
                  <c:y val="3.982577009555039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27B-4442-807B-A74172199E47}"/>
                </c:ext>
              </c:extLst>
            </c:dLbl>
            <c:dLbl>
              <c:idx val="3"/>
              <c:layout>
                <c:manualLayout>
                  <c:x val="-1.8835555488440937E-2"/>
                  <c:y val="5.47604338813820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027B-4442-807B-A74172199E47}"/>
                </c:ext>
              </c:extLst>
            </c:dLbl>
            <c:dLbl>
              <c:idx val="4"/>
              <c:layout>
                <c:manualLayout>
                  <c:x val="-3.0821818071994158E-2"/>
                  <c:y val="-4.978221261943811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27B-4442-807B-A74172199E47}"/>
                </c:ext>
              </c:extLst>
            </c:dLbl>
            <c:dLbl>
              <c:idx val="5"/>
              <c:layout>
                <c:manualLayout>
                  <c:x val="-1.0041841004184223E-2"/>
                  <c:y val="0.1045426465008200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27B-4442-807B-A74172199E47}"/>
                </c:ext>
              </c:extLst>
            </c:dLbl>
            <c:dLbl>
              <c:idx val="6"/>
              <c:layout>
                <c:manualLayout>
                  <c:x val="-3.3472803347280333E-3"/>
                  <c:y val="3.48475488336065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27B-4442-807B-A74172199E4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filosofia!$A$27:$A$33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filosofia!$C$27:$C$33</c:f>
              <c:numCache>
                <c:formatCode>General</c:formatCode>
                <c:ptCount val="7"/>
                <c:pt idx="0">
                  <c:v>23</c:v>
                </c:pt>
                <c:pt idx="1">
                  <c:v>23</c:v>
                </c:pt>
                <c:pt idx="2">
                  <c:v>12</c:v>
                </c:pt>
                <c:pt idx="3">
                  <c:v>9</c:v>
                </c:pt>
                <c:pt idx="4">
                  <c:v>17</c:v>
                </c:pt>
                <c:pt idx="5">
                  <c:v>19</c:v>
                </c:pt>
                <c:pt idx="6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E-027B-4442-807B-A74172199E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681696656"/>
        <c:axId val="-681695568"/>
      </c:lineChart>
      <c:catAx>
        <c:axId val="-681696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06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8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81695568"/>
        <c:crosses val="autoZero"/>
        <c:auto val="1"/>
        <c:lblAlgn val="ctr"/>
        <c:lblOffset val="100"/>
        <c:noMultiLvlLbl val="0"/>
      </c:catAx>
      <c:valAx>
        <c:axId val="-681695568"/>
        <c:scaling>
          <c:orientation val="minMax"/>
        </c:scaling>
        <c:delete val="0"/>
        <c:axPos val="l"/>
        <c:majorGridlines>
          <c:spPr>
            <a:ln w="9506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8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81696656"/>
        <c:crosses val="autoZero"/>
        <c:crossBetween val="between"/>
      </c:valAx>
      <c:spPr>
        <a:noFill/>
        <a:ln w="25349">
          <a:noFill/>
        </a:ln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98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Hoja1!$C$216</c:f>
              <c:strCache>
                <c:ptCount val="1"/>
                <c:pt idx="0">
                  <c:v>280 - 299</c:v>
                </c:pt>
              </c:strCache>
            </c:strRef>
          </c:tx>
          <c:spPr>
            <a:solidFill>
              <a:srgbClr val="00FF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Hoja1!$E$216</c:f>
              <c:numCache>
                <c:formatCode>0%</c:formatCode>
                <c:ptCount val="1"/>
                <c:pt idx="0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6E-4171-89BC-1ACC93B524EB}"/>
            </c:ext>
          </c:extLst>
        </c:ser>
        <c:ser>
          <c:idx val="1"/>
          <c:order val="1"/>
          <c:tx>
            <c:strRef>
              <c:f>Hoja1!$C$217</c:f>
              <c:strCache>
                <c:ptCount val="1"/>
                <c:pt idx="0">
                  <c:v>300 - 319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val>
            <c:numRef>
              <c:f>Hoja1!$E$217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B6E-4171-89BC-1ACC93B524EB}"/>
            </c:ext>
          </c:extLst>
        </c:ser>
        <c:ser>
          <c:idx val="2"/>
          <c:order val="2"/>
          <c:tx>
            <c:strRef>
              <c:f>Hoja1!$C$218</c:f>
              <c:strCache>
                <c:ptCount val="1"/>
                <c:pt idx="0">
                  <c:v>320 - 339</c:v>
                </c:pt>
              </c:strCache>
            </c:strRef>
          </c:tx>
          <c:spPr>
            <a:solidFill>
              <a:srgbClr val="FF00FF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Hoja1!$E$218</c:f>
              <c:numCache>
                <c:formatCode>0%</c:formatCode>
                <c:ptCount val="1"/>
                <c:pt idx="0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B6E-4171-89BC-1ACC93B524EB}"/>
            </c:ext>
          </c:extLst>
        </c:ser>
        <c:ser>
          <c:idx val="3"/>
          <c:order val="3"/>
          <c:tx>
            <c:strRef>
              <c:f>Hoja1!$C$219</c:f>
              <c:strCache>
                <c:ptCount val="1"/>
                <c:pt idx="0">
                  <c:v>340 - 359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Hoja1!$E$219</c:f>
              <c:numCache>
                <c:formatCode>0%</c:formatCode>
                <c:ptCount val="1"/>
                <c:pt idx="0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B6E-4171-89BC-1ACC93B524EB}"/>
            </c:ext>
          </c:extLst>
        </c:ser>
        <c:ser>
          <c:idx val="4"/>
          <c:order val="4"/>
          <c:tx>
            <c:strRef>
              <c:f>Hoja1!$C$220</c:f>
              <c:strCache>
                <c:ptCount val="1"/>
                <c:pt idx="0">
                  <c:v>360 - 379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Hoja1!$E$220</c:f>
              <c:numCache>
                <c:formatCode>0%</c:formatCode>
                <c:ptCount val="1"/>
                <c:pt idx="0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B6E-4171-89BC-1ACC93B524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738579168"/>
        <c:axId val="-738577536"/>
        <c:axId val="0"/>
      </c:bar3DChart>
      <c:catAx>
        <c:axId val="-73857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38577536"/>
        <c:crosses val="autoZero"/>
        <c:auto val="1"/>
        <c:lblAlgn val="ctr"/>
        <c:lblOffset val="100"/>
        <c:noMultiLvlLbl val="0"/>
      </c:catAx>
      <c:valAx>
        <c:axId val="-738577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38579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filosofia!$R$477</c:f>
              <c:strCache>
                <c:ptCount val="1"/>
                <c:pt idx="0">
                  <c:v>300 - 319</c:v>
                </c:pt>
              </c:strCache>
            </c:strRef>
          </c:tx>
          <c:spPr>
            <a:solidFill>
              <a:srgbClr val="00FF00"/>
            </a:solidFill>
            <a:ln>
              <a:solidFill>
                <a:srgbClr val="00FF00"/>
              </a:solidFill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filosofia!$T$476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filosofia!$T$477</c:f>
              <c:numCache>
                <c:formatCode>0%</c:formatCode>
                <c:ptCount val="1"/>
                <c:pt idx="0">
                  <c:v>0.28499999999999998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FA-4D87-8FAC-352BA5E887FC}"/>
            </c:ext>
          </c:extLst>
        </c:ser>
        <c:ser>
          <c:idx val="1"/>
          <c:order val="1"/>
          <c:tx>
            <c:strRef>
              <c:f>filosofia!$R$478</c:f>
              <c:strCache>
                <c:ptCount val="1"/>
                <c:pt idx="0">
                  <c:v>320 - 339</c:v>
                </c:pt>
              </c:strCache>
            </c:strRef>
          </c:tx>
          <c:spPr>
            <a:solidFill>
              <a:srgbClr val="FF00FF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filosofia!$T$476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filosofia!$T$478</c:f>
              <c:numCache>
                <c:formatCode>0%</c:formatCode>
                <c:ptCount val="1"/>
                <c:pt idx="0">
                  <c:v>0.28499999999999998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FA-4D87-8FAC-352BA5E887FC}"/>
            </c:ext>
          </c:extLst>
        </c:ser>
        <c:ser>
          <c:idx val="2"/>
          <c:order val="2"/>
          <c:tx>
            <c:strRef>
              <c:f>filosofia!$R$479</c:f>
              <c:strCache>
                <c:ptCount val="1"/>
                <c:pt idx="0">
                  <c:v>340 - 359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filosofia!$T$476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filosofia!$T$479</c:f>
              <c:numCache>
                <c:formatCode>0%</c:formatCode>
                <c:ptCount val="1"/>
                <c:pt idx="0">
                  <c:v>0.14199999999999999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FA-4D87-8FAC-352BA5E887FC}"/>
            </c:ext>
          </c:extLst>
        </c:ser>
        <c:ser>
          <c:idx val="3"/>
          <c:order val="3"/>
          <c:tx>
            <c:strRef>
              <c:f>filosofia!$R$480</c:f>
              <c:strCache>
                <c:ptCount val="1"/>
                <c:pt idx="0">
                  <c:v>360 - 379</c:v>
                </c:pt>
              </c:strCache>
            </c:strRef>
          </c:tx>
          <c:spPr>
            <a:solidFill>
              <a:srgbClr val="00B0F0"/>
            </a:solidFill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FA-4D87-8FAC-352BA5E887F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400" b="1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filosofia!$T$476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filosofia!$T$480</c:f>
              <c:numCache>
                <c:formatCode>0%</c:formatCode>
                <c:ptCount val="1"/>
                <c:pt idx="0">
                  <c:v>0.28499999999999998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FA-4D87-8FAC-352BA5E887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670264256"/>
        <c:axId val="-670273504"/>
        <c:axId val="0"/>
      </c:bar3DChart>
      <c:catAx>
        <c:axId val="-6702642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670273504"/>
        <c:crosses val="autoZero"/>
        <c:auto val="1"/>
        <c:lblAlgn val="ctr"/>
        <c:lblOffset val="100"/>
        <c:noMultiLvlLbl val="0"/>
      </c:catAx>
      <c:valAx>
        <c:axId val="-670273504"/>
        <c:scaling>
          <c:orientation val="minMax"/>
        </c:scaling>
        <c:delete val="0"/>
        <c:axPos val="l"/>
        <c:majorGridlines>
          <c:spPr>
            <a:ln w="9504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pPr>
            <a:endParaRPr lang="es-419"/>
          </a:p>
        </c:txPr>
        <c:crossAx val="-670264256"/>
        <c:crosses val="autoZero"/>
        <c:crossBetween val="between"/>
      </c:valAx>
      <c:spPr>
        <a:noFill/>
        <a:ln w="25344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Hoja1!$E$140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rgbClr val="00B0F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B59-4F86-BC2B-60C01A96D395}"/>
              </c:ext>
            </c:extLst>
          </c:dPt>
          <c:dPt>
            <c:idx val="1"/>
            <c:bubble3D val="0"/>
            <c:spPr>
              <a:solidFill>
                <a:srgbClr val="FF00FF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B59-4F86-BC2B-60C01A96D395}"/>
              </c:ext>
            </c:extLst>
          </c:dPt>
          <c:dPt>
            <c:idx val="2"/>
            <c:bubble3D val="0"/>
            <c:spPr>
              <a:solidFill>
                <a:srgbClr val="7030A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B59-4F86-BC2B-60C01A96D395}"/>
              </c:ext>
            </c:extLst>
          </c:dPt>
          <c:dPt>
            <c:idx val="3"/>
            <c:bubble3D val="0"/>
            <c:spPr>
              <a:solidFill>
                <a:srgbClr val="FF00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B59-4F86-BC2B-60C01A96D395}"/>
              </c:ext>
            </c:extLst>
          </c:dPt>
          <c:dPt>
            <c:idx val="4"/>
            <c:bubble3D val="0"/>
            <c:spPr>
              <a:solidFill>
                <a:srgbClr val="00FF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DB59-4F86-BC2B-60C01A96D39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Hoja1!$C$141:$C$145</c:f>
              <c:strCache>
                <c:ptCount val="5"/>
                <c:pt idx="0">
                  <c:v>EXENTO</c:v>
                </c:pt>
                <c:pt idx="1">
                  <c:v>INGLÉS 7</c:v>
                </c:pt>
                <c:pt idx="2">
                  <c:v>INGLÉS 6</c:v>
                </c:pt>
                <c:pt idx="3">
                  <c:v>INGLÉS 5</c:v>
                </c:pt>
                <c:pt idx="4">
                  <c:v>INGLÉS 2</c:v>
                </c:pt>
              </c:strCache>
            </c:strRef>
          </c:cat>
          <c:val>
            <c:numRef>
              <c:f>Hoja1!$E$141:$E$145</c:f>
              <c:numCache>
                <c:formatCode>0%</c:formatCode>
                <c:ptCount val="5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B59-4F86-BC2B-60C01A96D3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00FF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33D-4CA0-BE8C-D3E504D4EFA9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633D-4CA0-BE8C-D3E504D4EFA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633D-4CA0-BE8C-D3E504D4EFA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633D-4CA0-BE8C-D3E504D4EFA9}"/>
              </c:ext>
            </c:extLst>
          </c:dPt>
          <c:dPt>
            <c:idx val="4"/>
            <c:bubble3D val="0"/>
            <c:spPr>
              <a:solidFill>
                <a:srgbClr val="7030A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633D-4CA0-BE8C-D3E504D4EFA9}"/>
              </c:ext>
            </c:extLst>
          </c:dPt>
          <c:dPt>
            <c:idx val="5"/>
            <c:bubble3D val="0"/>
            <c:spPr>
              <a:solidFill>
                <a:srgbClr val="FF006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633D-4CA0-BE8C-D3E504D4EFA9}"/>
              </c:ext>
            </c:extLst>
          </c:dPt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33D-4CA0-BE8C-D3E504D4EFA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Hoja1!$C$134:$C$139</c:f>
              <c:strCache>
                <c:ptCount val="6"/>
                <c:pt idx="0">
                  <c:v>EXENTO</c:v>
                </c:pt>
                <c:pt idx="1">
                  <c:v>INGLÉS 7</c:v>
                </c:pt>
                <c:pt idx="2">
                  <c:v>INGLÉS 6</c:v>
                </c:pt>
                <c:pt idx="3">
                  <c:v>INGLÉS 5</c:v>
                </c:pt>
                <c:pt idx="4">
                  <c:v>INGLÉS 4</c:v>
                </c:pt>
                <c:pt idx="5">
                  <c:v>INGLES 2</c:v>
                </c:pt>
              </c:strCache>
            </c:strRef>
          </c:cat>
          <c:val>
            <c:numRef>
              <c:f>Hoja1!$E$134:$E$139</c:f>
              <c:numCache>
                <c:formatCode>0%</c:formatCode>
                <c:ptCount val="6"/>
                <c:pt idx="0">
                  <c:v>0.25</c:v>
                </c:pt>
                <c:pt idx="1">
                  <c:v>0.25</c:v>
                </c:pt>
                <c:pt idx="2">
                  <c:v>0</c:v>
                </c:pt>
                <c:pt idx="3">
                  <c:v>0.125</c:v>
                </c:pt>
                <c:pt idx="4">
                  <c:v>0.25</c:v>
                </c:pt>
                <c:pt idx="5">
                  <c:v>0.125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33D-4CA0-BE8C-D3E504D4EF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Hoja1!$D$125</c:f>
              <c:strCache>
                <c:ptCount val="1"/>
              </c:strCache>
            </c:strRef>
          </c:tx>
          <c:spPr>
            <a:solidFill>
              <a:srgbClr val="0070C0"/>
            </a:solidFill>
            <a:ln w="9525" cap="flat" cmpd="sng" algn="ctr">
              <a:solidFill>
                <a:srgbClr val="0070C0"/>
              </a:solidFill>
              <a:round/>
            </a:ln>
            <a:effectLst>
              <a:outerShdw blurRad="38100" dist="25400" dir="5400000" rotWithShape="0">
                <a:srgbClr val="000000">
                  <a:alpha val="40000"/>
                </a:srgbClr>
              </a:outerShdw>
            </a:effectLst>
            <a:sp3d contourW="9525">
              <a:contourClr>
                <a:srgbClr val="0070C0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 w="9525" cap="flat" cmpd="sng" algn="ctr">
                <a:solidFill>
                  <a:srgbClr val="0070C0"/>
                </a:solidFill>
                <a:round/>
              </a:ln>
              <a:effectLst>
                <a:outerShdw blurRad="38100" dist="25400" dir="5400000" rotWithShape="0">
                  <a:srgbClr val="000000">
                    <a:alpha val="40000"/>
                  </a:srgbClr>
                </a:outerShdw>
              </a:effectLst>
              <a:sp3d contourW="9525">
                <a:contourClr>
                  <a:srgbClr val="0070C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D47-442B-87A7-DB756446968B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 w="9525" cap="flat" cmpd="sng" algn="ctr">
                <a:solidFill>
                  <a:srgbClr val="0070C0"/>
                </a:solidFill>
                <a:round/>
              </a:ln>
              <a:effectLst>
                <a:outerShdw blurRad="38100" dist="25400" dir="5400000" rotWithShape="0">
                  <a:srgbClr val="000000">
                    <a:alpha val="40000"/>
                  </a:srgbClr>
                </a:outerShdw>
              </a:effectLst>
              <a:sp3d contourW="9525">
                <a:contourClr>
                  <a:srgbClr val="0070C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D47-442B-87A7-DB756446968B}"/>
              </c:ext>
            </c:extLst>
          </c:dPt>
          <c:dPt>
            <c:idx val="4"/>
            <c:invertIfNegative val="0"/>
            <c:bubble3D val="0"/>
            <c:spPr>
              <a:solidFill>
                <a:srgbClr val="0070C0"/>
              </a:solidFill>
              <a:ln w="9525" cap="flat" cmpd="sng" algn="ctr">
                <a:solidFill>
                  <a:srgbClr val="0070C0"/>
                </a:solidFill>
                <a:round/>
              </a:ln>
              <a:effectLst>
                <a:outerShdw blurRad="38100" dist="25400" dir="5400000" rotWithShape="0">
                  <a:srgbClr val="000000">
                    <a:alpha val="40000"/>
                  </a:srgbClr>
                </a:outerShdw>
              </a:effectLst>
              <a:sp3d contourW="9525">
                <a:contourClr>
                  <a:srgbClr val="0070C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D47-442B-87A7-DB756446968B}"/>
              </c:ext>
            </c:extLst>
          </c:dPt>
          <c:dLbls>
            <c:dLbl>
              <c:idx val="0"/>
              <c:layout>
                <c:manualLayout>
                  <c:x val="1.0299703809173793E-2"/>
                  <c:y val="-1.807871386606036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D47-442B-87A7-DB756446968B}"/>
                </c:ext>
              </c:extLst>
            </c:dLbl>
            <c:dLbl>
              <c:idx val="1"/>
              <c:layout>
                <c:manualLayout>
                  <c:x val="1.5449555713760688E-2"/>
                  <c:y val="-1.807871386606036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D47-442B-87A7-DB756446968B}"/>
                </c:ext>
              </c:extLst>
            </c:dLbl>
            <c:dLbl>
              <c:idx val="2"/>
              <c:layout>
                <c:manualLayout>
                  <c:x val="1.5449555713760688E-2"/>
                  <c:y val="-3.61574277321207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47-442B-87A7-DB756446968B}"/>
                </c:ext>
              </c:extLst>
            </c:dLbl>
            <c:dLbl>
              <c:idx val="3"/>
              <c:layout>
                <c:manualLayout>
                  <c:x val="6.8664692061157981E-3"/>
                  <c:y val="-2.89259421856965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D47-442B-87A7-DB756446968B}"/>
                </c:ext>
              </c:extLst>
            </c:dLbl>
            <c:dLbl>
              <c:idx val="4"/>
              <c:layout>
                <c:manualLayout>
                  <c:x val="1.0299703809173793E-2"/>
                  <c:y val="-2.169445663927236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47-442B-87A7-DB756446968B}"/>
                </c:ext>
              </c:extLst>
            </c:dLbl>
            <c:dLbl>
              <c:idx val="5"/>
              <c:layout>
                <c:manualLayout>
                  <c:x val="1.8882790316818492E-2"/>
                  <c:y val="-2.16944566392724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D47-442B-87A7-DB756446968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Hoja1!$E$124:$I$124</c:f>
              <c:numCache>
                <c:formatCode>General</c:formatCode>
                <c:ptCount val="5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</c:numCache>
            </c:numRef>
          </c:cat>
          <c:val>
            <c:numRef>
              <c:f>Hoja1!$E$125:$I$125</c:f>
              <c:numCache>
                <c:formatCode>0%</c:formatCode>
                <c:ptCount val="5"/>
                <c:pt idx="0">
                  <c:v>6.4000000000000001E-2</c:v>
                </c:pt>
                <c:pt idx="1">
                  <c:v>0.34</c:v>
                </c:pt>
                <c:pt idx="2">
                  <c:v>0.29799999999999999</c:v>
                </c:pt>
                <c:pt idx="3">
                  <c:v>0.17</c:v>
                </c:pt>
                <c:pt idx="4">
                  <c:v>0.128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1D47-442B-87A7-DB75644696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1007314448"/>
        <c:axId val="-1007328048"/>
        <c:axId val="0"/>
      </c:bar3DChart>
      <c:catAx>
        <c:axId val="-1007314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1007328048"/>
        <c:crosses val="autoZero"/>
        <c:auto val="1"/>
        <c:lblAlgn val="ctr"/>
        <c:lblOffset val="100"/>
        <c:noMultiLvlLbl val="0"/>
      </c:catAx>
      <c:valAx>
        <c:axId val="-1007328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1007314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title>
    <c:autoTitleDeleted val="0"/>
    <c:view3D>
      <c:rotX val="0"/>
      <c:rotY val="3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603282675155082E-2"/>
          <c:y val="0.14107248427230315"/>
          <c:w val="0.91280893637391836"/>
          <c:h val="0.77069248586558792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Hoja1!$D$126</c:f>
              <c:strCache>
                <c:ptCount val="1"/>
              </c:strCache>
            </c:strRef>
          </c:tx>
          <c:spPr>
            <a:solidFill>
              <a:srgbClr val="0070C0"/>
            </a:solidFill>
            <a:ln>
              <a:solidFill>
                <a:srgbClr val="0070C0"/>
              </a:solidFill>
            </a:ln>
            <a:effectLst/>
            <a:sp3d>
              <a:contourClr>
                <a:srgbClr val="0070C0"/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  <a:sp3d>
                <a:contourClr>
                  <a:srgbClr val="0070C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3D6-4692-B062-BCE5E91610C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Hoja1!$E$125:$J$125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</c:numCache>
            </c:numRef>
          </c:cat>
          <c:val>
            <c:numRef>
              <c:f>Hoja1!$E$126:$J$126</c:f>
              <c:numCache>
                <c:formatCode>0%</c:formatCode>
                <c:ptCount val="6"/>
                <c:pt idx="0">
                  <c:v>0.125</c:v>
                </c:pt>
                <c:pt idx="1">
                  <c:v>0.125</c:v>
                </c:pt>
                <c:pt idx="2">
                  <c:v>0.125</c:v>
                </c:pt>
                <c:pt idx="3">
                  <c:v>0.125</c:v>
                </c:pt>
                <c:pt idx="4">
                  <c:v>0.375</c:v>
                </c:pt>
                <c:pt idx="5">
                  <c:v>0.125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3D6-4692-B062-BCE5E91610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shape val="box"/>
        <c:axId val="-704254032"/>
        <c:axId val="-704253488"/>
        <c:axId val="0"/>
      </c:bar3DChart>
      <c:catAx>
        <c:axId val="-704254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53488"/>
        <c:crosses val="autoZero"/>
        <c:auto val="1"/>
        <c:lblAlgn val="ctr"/>
        <c:lblOffset val="100"/>
        <c:noMultiLvlLbl val="0"/>
      </c:catAx>
      <c:valAx>
        <c:axId val="-704253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425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Hoja1!$C$158</c:f>
              <c:strCache>
                <c:ptCount val="1"/>
                <c:pt idx="0">
                  <c:v>Filosofia 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Hoja1!$D$157:$H$157</c:f>
              <c:strCache>
                <c:ptCount val="5"/>
                <c:pt idx="0">
                  <c:v>Lectura Critica</c:v>
                </c:pt>
                <c:pt idx="1">
                  <c:v>Matemáticas</c:v>
                </c:pt>
                <c:pt idx="2">
                  <c:v>Sociales y Ciudadanas</c:v>
                </c:pt>
                <c:pt idx="3">
                  <c:v>Ciencias Naturales</c:v>
                </c:pt>
                <c:pt idx="4">
                  <c:v>Inglés</c:v>
                </c:pt>
              </c:strCache>
            </c:strRef>
          </c:cat>
          <c:val>
            <c:numRef>
              <c:f>Hoja1!$D$158:$H$158</c:f>
              <c:numCache>
                <c:formatCode>General</c:formatCode>
                <c:ptCount val="5"/>
                <c:pt idx="0">
                  <c:v>66</c:v>
                </c:pt>
                <c:pt idx="1">
                  <c:v>70</c:v>
                </c:pt>
                <c:pt idx="2">
                  <c:v>69</c:v>
                </c:pt>
                <c:pt idx="3">
                  <c:v>70</c:v>
                </c:pt>
                <c:pt idx="4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A2-480F-A9D2-570639005D83}"/>
            </c:ext>
          </c:extLst>
        </c:ser>
        <c:ser>
          <c:idx val="1"/>
          <c:order val="1"/>
          <c:tx>
            <c:strRef>
              <c:f>Hoja1!$C$159</c:f>
              <c:strCache>
                <c:ptCount val="1"/>
                <c:pt idx="0">
                  <c:v>Universidad</c:v>
                </c:pt>
              </c:strCache>
            </c:strRef>
          </c:tx>
          <c:spPr>
            <a:solidFill>
              <a:srgbClr val="C00000"/>
            </a:solidFill>
            <a:ln>
              <a:solidFill>
                <a:srgbClr val="C0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Hoja1!$D$157:$H$157</c:f>
              <c:strCache>
                <c:ptCount val="5"/>
                <c:pt idx="0">
                  <c:v>Lectura Critica</c:v>
                </c:pt>
                <c:pt idx="1">
                  <c:v>Matemáticas</c:v>
                </c:pt>
                <c:pt idx="2">
                  <c:v>Sociales y Ciudadanas</c:v>
                </c:pt>
                <c:pt idx="3">
                  <c:v>Ciencias Naturales</c:v>
                </c:pt>
                <c:pt idx="4">
                  <c:v>Inglés</c:v>
                </c:pt>
              </c:strCache>
            </c:strRef>
          </c:cat>
          <c:val>
            <c:numRef>
              <c:f>Hoja1!$D$159:$H$159</c:f>
              <c:numCache>
                <c:formatCode>General</c:formatCode>
                <c:ptCount val="5"/>
                <c:pt idx="0">
                  <c:v>65</c:v>
                </c:pt>
                <c:pt idx="1">
                  <c:v>68</c:v>
                </c:pt>
                <c:pt idx="2">
                  <c:v>66</c:v>
                </c:pt>
                <c:pt idx="3">
                  <c:v>66</c:v>
                </c:pt>
                <c:pt idx="4">
                  <c:v>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A2-480F-A9D2-570639005D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704256208"/>
        <c:axId val="-704246960"/>
      </c:barChart>
      <c:catAx>
        <c:axId val="-704256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46960"/>
        <c:crosses val="autoZero"/>
        <c:auto val="1"/>
        <c:lblAlgn val="ctr"/>
        <c:lblOffset val="100"/>
        <c:noMultiLvlLbl val="0"/>
      </c:catAx>
      <c:valAx>
        <c:axId val="-704246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56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Hoja1!$H$146</c:f>
              <c:strCache>
                <c:ptCount val="1"/>
                <c:pt idx="0">
                  <c:v>Talento Sabana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E73F-4347-886D-6E2E8A29156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Hoja1!$J$146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73F-4347-886D-6E2E8A291563}"/>
            </c:ext>
          </c:extLst>
        </c:ser>
        <c:ser>
          <c:idx val="1"/>
          <c:order val="1"/>
          <c:tx>
            <c:strRef>
              <c:f>Hoja1!$H$147</c:f>
              <c:strCache>
                <c:ptCount val="1"/>
                <c:pt idx="0">
                  <c:v>Sin beca</c:v>
                </c:pt>
              </c:strCache>
            </c:strRef>
          </c:tx>
          <c:spPr>
            <a:solidFill>
              <a:srgbClr val="CC00FF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Hoja1!$J$147</c:f>
              <c:numCache>
                <c:formatCode>0%</c:formatCode>
                <c:ptCount val="1"/>
                <c:pt idx="0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73F-4347-886D-6E2E8A2915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704247504"/>
        <c:axId val="-704257296"/>
        <c:axId val="0"/>
      </c:bar3DChart>
      <c:catAx>
        <c:axId val="-70424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04257296"/>
        <c:crosses val="autoZero"/>
        <c:auto val="1"/>
        <c:lblAlgn val="ctr"/>
        <c:lblOffset val="100"/>
        <c:noMultiLvlLbl val="0"/>
      </c:catAx>
      <c:valAx>
        <c:axId val="-704257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47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Hoja1!$C$153</c:f>
              <c:strCache>
                <c:ptCount val="1"/>
                <c:pt idx="0">
                  <c:v>Beca Talento Sabana</c:v>
                </c:pt>
              </c:strCache>
            </c:strRef>
          </c:tx>
          <c:spPr>
            <a:solidFill>
              <a:srgbClr val="33CCFF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Hoja1!$E$153</c:f>
              <c:numCache>
                <c:formatCode>0%</c:formatCode>
                <c:ptCount val="1"/>
                <c:pt idx="0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FB-4CF8-99C2-76A0DF38CDAE}"/>
            </c:ext>
          </c:extLst>
        </c:ser>
        <c:ser>
          <c:idx val="1"/>
          <c:order val="1"/>
          <c:tx>
            <c:strRef>
              <c:f>Hoja1!$C$154</c:f>
              <c:strCache>
                <c:ptCount val="1"/>
                <c:pt idx="0">
                  <c:v>Beca Familiar 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Hoja1!$E$154</c:f>
              <c:numCache>
                <c:formatCode>0%</c:formatCode>
                <c:ptCount val="1"/>
                <c:pt idx="0">
                  <c:v>0.125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FB-4CF8-99C2-76A0DF38CDAE}"/>
            </c:ext>
          </c:extLst>
        </c:ser>
        <c:ser>
          <c:idx val="2"/>
          <c:order val="2"/>
          <c:tx>
            <c:strRef>
              <c:f>Hoja1!$C$155</c:f>
              <c:strCache>
                <c:ptCount val="1"/>
                <c:pt idx="0">
                  <c:v>Sin beca</c:v>
                </c:pt>
              </c:strCache>
            </c:strRef>
          </c:tx>
          <c:spPr>
            <a:solidFill>
              <a:srgbClr val="CC00FF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Hoja1!$E$155</c:f>
              <c:numCache>
                <c:formatCode>0%</c:formatCode>
                <c:ptCount val="1"/>
                <c:pt idx="0">
                  <c:v>0.625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AFB-4CF8-99C2-76A0DF38CD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704248048"/>
        <c:axId val="-704256752"/>
        <c:axId val="0"/>
      </c:bar3DChart>
      <c:catAx>
        <c:axId val="-704248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04256752"/>
        <c:crosses val="autoZero"/>
        <c:auto val="1"/>
        <c:lblAlgn val="ctr"/>
        <c:lblOffset val="100"/>
        <c:noMultiLvlLbl val="0"/>
      </c:catAx>
      <c:valAx>
        <c:axId val="-70425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48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A9C-49AF-BF68-CE72ADEBA3B5}"/>
              </c:ext>
            </c:extLst>
          </c:dPt>
          <c:dPt>
            <c:idx val="1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A9C-49AF-BF68-CE72ADEBA3B5}"/>
              </c:ext>
            </c:extLst>
          </c:dPt>
          <c:dPt>
            <c:idx val="2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A9C-49AF-BF68-CE72ADEBA3B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Hoja1!$E$224:$E$226</c:f>
              <c:strCache>
                <c:ptCount val="3"/>
                <c:pt idx="0">
                  <c:v>Bogotá D.C</c:v>
                </c:pt>
                <c:pt idx="1">
                  <c:v>Zona de influencia</c:v>
                </c:pt>
                <c:pt idx="2">
                  <c:v>Resto del país </c:v>
                </c:pt>
              </c:strCache>
            </c:strRef>
          </c:cat>
          <c:val>
            <c:numRef>
              <c:f>Hoja1!$H$224:$H$226</c:f>
              <c:numCache>
                <c:formatCode>0%</c:formatCode>
                <c:ptCount val="3"/>
                <c:pt idx="0">
                  <c:v>0.39</c:v>
                </c:pt>
                <c:pt idx="1">
                  <c:v>0.43</c:v>
                </c:pt>
                <c:pt idx="2">
                  <c:v>0.18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A9C-49AF-BF68-CE72ADEBA3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704243152"/>
        <c:axId val="-704251312"/>
      </c:barChart>
      <c:catAx>
        <c:axId val="-7042431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4251312"/>
        <c:crosses val="autoZero"/>
        <c:auto val="1"/>
        <c:lblAlgn val="ctr"/>
        <c:lblOffset val="100"/>
        <c:noMultiLvlLbl val="0"/>
      </c:catAx>
      <c:valAx>
        <c:axId val="-704251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424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filosofia!$B$41</c:f>
              <c:strCache>
                <c:ptCount val="1"/>
                <c:pt idx="0">
                  <c:v>Periodo I</c:v>
                </c:pt>
              </c:strCache>
            </c:strRef>
          </c:tx>
          <c:spPr>
            <a:ln w="28523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2060"/>
              </a:solidFill>
              <a:ln w="22184">
                <a:solidFill>
                  <a:srgbClr val="00206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2174106400422087E-2"/>
                  <c:y val="-4.6242774566474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A17-4C7F-9813-5ED9F82B96F6}"/>
                </c:ext>
              </c:extLst>
            </c:dLbl>
            <c:dLbl>
              <c:idx val="2"/>
              <c:layout>
                <c:manualLayout>
                  <c:x val="-2.5304463840253252E-2"/>
                  <c:y val="5.08670520231214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A17-4C7F-9813-5ED9F82B96F6}"/>
                </c:ext>
              </c:extLst>
            </c:dLbl>
            <c:dLbl>
              <c:idx val="3"/>
              <c:layout>
                <c:manualLayout>
                  <c:x val="-2.6991428096270198E-2"/>
                  <c:y val="-4.62427745664739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A17-4C7F-9813-5ED9F82B96F6}"/>
                </c:ext>
              </c:extLst>
            </c:dLbl>
            <c:dLbl>
              <c:idx val="4"/>
              <c:layout>
                <c:manualLayout>
                  <c:x val="-2.0243426973568415E-2"/>
                  <c:y val="-6.47398843930636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A17-4C7F-9813-5ED9F82B96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filosofia!$A$42:$A$48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filosofia!$B$42:$B$48</c:f>
              <c:numCache>
                <c:formatCode>General</c:formatCode>
                <c:ptCount val="7"/>
                <c:pt idx="0">
                  <c:v>34</c:v>
                </c:pt>
                <c:pt idx="1">
                  <c:v>21</c:v>
                </c:pt>
                <c:pt idx="2">
                  <c:v>9</c:v>
                </c:pt>
                <c:pt idx="3">
                  <c:v>9</c:v>
                </c:pt>
                <c:pt idx="4">
                  <c:v>9</c:v>
                </c:pt>
                <c:pt idx="5">
                  <c:v>18</c:v>
                </c:pt>
                <c:pt idx="6">
                  <c:v>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A17-4C7F-9813-5ED9F82B96F6}"/>
            </c:ext>
          </c:extLst>
        </c:ser>
        <c:ser>
          <c:idx val="1"/>
          <c:order val="1"/>
          <c:tx>
            <c:strRef>
              <c:f>filosofia!$C$41</c:f>
              <c:strCache>
                <c:ptCount val="1"/>
                <c:pt idx="0">
                  <c:v>Periodo II</c:v>
                </c:pt>
              </c:strCache>
            </c:strRef>
          </c:tx>
          <c:spPr>
            <a:ln w="28523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0000"/>
              </a:solidFill>
              <a:ln w="22184">
                <a:solidFill>
                  <a:srgbClr val="FF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2174106400422087E-2"/>
                  <c:y val="1.387283236994219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A17-4C7F-9813-5ED9F82B96F6}"/>
                </c:ext>
              </c:extLst>
            </c:dLbl>
            <c:dLbl>
              <c:idx val="1"/>
              <c:layout>
                <c:manualLayout>
                  <c:x val="-3.3739285120337671E-2"/>
                  <c:y val="6.93641618497109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A17-4C7F-9813-5ED9F82B96F6}"/>
                </c:ext>
              </c:extLst>
            </c:dLbl>
            <c:dLbl>
              <c:idx val="2"/>
              <c:layout>
                <c:manualLayout>
                  <c:x val="-6.7478570240675339E-3"/>
                  <c:y val="-4.62427745664740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A17-4C7F-9813-5ED9F82B96F6}"/>
                </c:ext>
              </c:extLst>
            </c:dLbl>
            <c:dLbl>
              <c:idx val="3"/>
              <c:layout>
                <c:manualLayout>
                  <c:x val="-2.8678392352287019E-2"/>
                  <c:y val="3.69942196531791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A17-4C7F-9813-5ED9F82B96F6}"/>
                </c:ext>
              </c:extLst>
            </c:dLbl>
            <c:dLbl>
              <c:idx val="4"/>
              <c:layout>
                <c:manualLayout>
                  <c:x val="-2.1930535328219609E-2"/>
                  <c:y val="4.1618497109826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A17-4C7F-9813-5ED9F82B96F6}"/>
                </c:ext>
              </c:extLst>
            </c:dLbl>
            <c:dLbl>
              <c:idx val="5"/>
              <c:layout>
                <c:manualLayout>
                  <c:x val="0"/>
                  <c:y val="5.54913294797686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A17-4C7F-9813-5ED9F82B96F6}"/>
                </c:ext>
              </c:extLst>
            </c:dLbl>
            <c:dLbl>
              <c:idx val="6"/>
              <c:layout>
                <c:manualLayout>
                  <c:x val="3.3741037536904259E-3"/>
                  <c:y val="4.62427745664739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A17-4C7F-9813-5ED9F82B96F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filosofia!$A$42:$A$48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filosofia!$C$42:$C$48</c:f>
              <c:numCache>
                <c:formatCode>General</c:formatCode>
                <c:ptCount val="7"/>
                <c:pt idx="0">
                  <c:v>20</c:v>
                </c:pt>
                <c:pt idx="1">
                  <c:v>16</c:v>
                </c:pt>
                <c:pt idx="2">
                  <c:v>12</c:v>
                </c:pt>
                <c:pt idx="3">
                  <c:v>7</c:v>
                </c:pt>
                <c:pt idx="4">
                  <c:v>5</c:v>
                </c:pt>
                <c:pt idx="5">
                  <c:v>6</c:v>
                </c:pt>
                <c:pt idx="6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EA17-4C7F-9813-5ED9F82B9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681694480"/>
        <c:axId val="-681693392"/>
      </c:lineChart>
      <c:catAx>
        <c:axId val="-68169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08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98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81693392"/>
        <c:crosses val="autoZero"/>
        <c:auto val="1"/>
        <c:lblAlgn val="ctr"/>
        <c:lblOffset val="100"/>
        <c:noMultiLvlLbl val="0"/>
      </c:catAx>
      <c:valAx>
        <c:axId val="-681693392"/>
        <c:scaling>
          <c:orientation val="minMax"/>
        </c:scaling>
        <c:delete val="0"/>
        <c:axPos val="l"/>
        <c:majorGridlines>
          <c:spPr>
            <a:ln w="9508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8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81694480"/>
        <c:crosses val="autoZero"/>
        <c:crossBetween val="between"/>
      </c:valAx>
      <c:spPr>
        <a:noFill/>
        <a:ln w="25354">
          <a:noFill/>
        </a:ln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98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filosofia!$B$637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filosofia!$C$635:$F$636</c:f>
              <c:multiLvlStrCache>
                <c:ptCount val="4"/>
                <c:lvl>
                  <c:pt idx="0">
                    <c:v>%</c:v>
                  </c:pt>
                  <c:pt idx="1">
                    <c:v>%</c:v>
                  </c:pt>
                  <c:pt idx="2">
                    <c:v>%</c:v>
                  </c:pt>
                  <c:pt idx="3">
                    <c:v>%</c:v>
                  </c:pt>
                </c:lvl>
                <c:lvl>
                  <c:pt idx="0">
                    <c:v>Bogotá D.C</c:v>
                  </c:pt>
                  <c:pt idx="1">
                    <c:v>Zona de Influencia</c:v>
                  </c:pt>
                  <c:pt idx="2">
                    <c:v>Cundinamarca </c:v>
                  </c:pt>
                  <c:pt idx="3">
                    <c:v>Resto del País </c:v>
                  </c:pt>
                </c:lvl>
              </c:multiLvlStrCache>
            </c:multiLvlStrRef>
          </c:cat>
          <c:val>
            <c:numRef>
              <c:f>filosofia!$C$637:$F$637</c:f>
              <c:numCache>
                <c:formatCode>General</c:formatCode>
                <c:ptCount val="4"/>
                <c:pt idx="2" formatCode="0%">
                  <c:v>0.67</c:v>
                </c:pt>
                <c:pt idx="3" formatCode="0%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EF-4643-9A11-3BD6DAB27884}"/>
            </c:ext>
          </c:extLst>
        </c:ser>
        <c:ser>
          <c:idx val="1"/>
          <c:order val="1"/>
          <c:tx>
            <c:strRef>
              <c:f>filosofia!$B$638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filosofia!$C$635:$F$636</c:f>
              <c:multiLvlStrCache>
                <c:ptCount val="4"/>
                <c:lvl>
                  <c:pt idx="0">
                    <c:v>%</c:v>
                  </c:pt>
                  <c:pt idx="1">
                    <c:v>%</c:v>
                  </c:pt>
                  <c:pt idx="2">
                    <c:v>%</c:v>
                  </c:pt>
                  <c:pt idx="3">
                    <c:v>%</c:v>
                  </c:pt>
                </c:lvl>
                <c:lvl>
                  <c:pt idx="0">
                    <c:v>Bogotá D.C</c:v>
                  </c:pt>
                  <c:pt idx="1">
                    <c:v>Zona de Influencia</c:v>
                  </c:pt>
                  <c:pt idx="2">
                    <c:v>Cundinamarca </c:v>
                  </c:pt>
                  <c:pt idx="3">
                    <c:v>Resto del País </c:v>
                  </c:pt>
                </c:lvl>
              </c:multiLvlStrCache>
            </c:multiLvlStrRef>
          </c:cat>
          <c:val>
            <c:numRef>
              <c:f>filosofia!$C$638:$F$638</c:f>
              <c:numCache>
                <c:formatCode>0%</c:formatCode>
                <c:ptCount val="4"/>
                <c:pt idx="0">
                  <c:v>0.33</c:v>
                </c:pt>
                <c:pt idx="1">
                  <c:v>0.33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EF-4643-9A11-3BD6DAB278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704254576"/>
        <c:axId val="-704250768"/>
      </c:barChart>
      <c:catAx>
        <c:axId val="-70425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50768"/>
        <c:crosses val="autoZero"/>
        <c:auto val="1"/>
        <c:lblAlgn val="ctr"/>
        <c:lblOffset val="100"/>
        <c:noMultiLvlLbl val="0"/>
      </c:catAx>
      <c:valAx>
        <c:axId val="-704250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5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129263109959699"/>
          <c:y val="3.1061886567775164E-2"/>
          <c:w val="0.2307260426497178"/>
          <c:h val="6.91322074952336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757032495519497"/>
          <c:y val="2.0188954840063472E-2"/>
          <c:w val="0.74964320923861372"/>
          <c:h val="0.87554648612830688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Hoja1!$C$243:$C$246</c:f>
              <c:strCache>
                <c:ptCount val="4"/>
                <c:pt idx="0">
                  <c:v>Bogotá D.C</c:v>
                </c:pt>
                <c:pt idx="1">
                  <c:v>Zona de Influencia</c:v>
                </c:pt>
                <c:pt idx="2">
                  <c:v>Boyacá</c:v>
                </c:pt>
                <c:pt idx="3">
                  <c:v>Exterior</c:v>
                </c:pt>
              </c:strCache>
            </c:strRef>
          </c:cat>
          <c:val>
            <c:numRef>
              <c:f>Hoja1!$E$243:$E$246</c:f>
              <c:numCache>
                <c:formatCode>0%</c:formatCode>
                <c:ptCount val="4"/>
                <c:pt idx="0">
                  <c:v>0.6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D4-4882-9A9D-FFC532F0CE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704249680"/>
        <c:axId val="-704249136"/>
      </c:barChart>
      <c:catAx>
        <c:axId val="-704249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4249136"/>
        <c:crosses val="autoZero"/>
        <c:auto val="1"/>
        <c:lblAlgn val="ctr"/>
        <c:lblOffset val="100"/>
        <c:noMultiLvlLbl val="0"/>
      </c:catAx>
      <c:valAx>
        <c:axId val="-7042491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4249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Hoja1!$C$160:$C$161</c:f>
              <c:strCache>
                <c:ptCount val="2"/>
                <c:pt idx="0">
                  <c:v>Bogotá D.C</c:v>
                </c:pt>
                <c:pt idx="1">
                  <c:v>Zona de Influencia</c:v>
                </c:pt>
              </c:strCache>
            </c:strRef>
          </c:cat>
          <c:val>
            <c:numRef>
              <c:f>Hoja1!$E$160:$E$161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FB-464A-8D2F-E05350C402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702338864"/>
        <c:axId val="-702341584"/>
      </c:barChart>
      <c:catAx>
        <c:axId val="-7023388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2341584"/>
        <c:crosses val="autoZero"/>
        <c:auto val="1"/>
        <c:lblAlgn val="ctr"/>
        <c:lblOffset val="100"/>
        <c:noMultiLvlLbl val="0"/>
      </c:catAx>
      <c:valAx>
        <c:axId val="-702341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38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/>
      </a:pPr>
      <a:endParaRPr lang="es-419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3.5373799373706563E-2"/>
          <c:y val="2.7424867739305529E-2"/>
          <c:w val="0.8042481623044172"/>
          <c:h val="0.91473791190551401"/>
        </c:manualLayout>
      </c:layout>
      <c:lineChart>
        <c:grouping val="standard"/>
        <c:varyColors val="0"/>
        <c:ser>
          <c:idx val="0"/>
          <c:order val="0"/>
          <c:tx>
            <c:strRef>
              <c:f>'[Gráfico 2 en Microsoft PowerPoint]filosofia'!$A$221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9525">
                <a:solidFill>
                  <a:srgbClr val="FFC000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2.2667217581193756E-2"/>
                  <c:y val="-4.65901398144416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04B-40A8-AF21-5EEC3D2771BE}"/>
                </c:ext>
              </c:extLst>
            </c:dLbl>
            <c:dLbl>
              <c:idx val="3"/>
              <c:layout>
                <c:manualLayout>
                  <c:x val="-1.1333608790596904E-2"/>
                  <c:y val="-9.318027962888381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4B-40A8-AF21-5EEC3D2771BE}"/>
                </c:ext>
              </c:extLst>
            </c:dLbl>
            <c:dLbl>
              <c:idx val="5"/>
              <c:layout>
                <c:manualLayout>
                  <c:x val="-2.8334021976492131E-2"/>
                  <c:y val="-4.34841304934789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04B-40A8-AF21-5EEC3D277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2 en Microsoft PowerPoint]filosofia'!$B$220:$M$220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  <c:extLst/>
            </c:numRef>
          </c:cat>
          <c:val>
            <c:numRef>
              <c:f>'[Gráfico 2 en Microsoft PowerPoint]filosofia'!$B$221:$M$221</c:f>
              <c:numCache>
                <c:formatCode>General</c:formatCode>
                <c:ptCount val="8"/>
                <c:pt idx="0">
                  <c:v>39</c:v>
                </c:pt>
                <c:pt idx="1">
                  <c:v>26</c:v>
                </c:pt>
                <c:pt idx="2">
                  <c:v>33</c:v>
                </c:pt>
                <c:pt idx="3">
                  <c:v>33</c:v>
                </c:pt>
                <c:pt idx="4">
                  <c:v>21</c:v>
                </c:pt>
                <c:pt idx="5">
                  <c:v>29</c:v>
                </c:pt>
                <c:pt idx="6">
                  <c:v>58</c:v>
                </c:pt>
                <c:pt idx="7">
                  <c:v>20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3-E04B-40A8-AF21-5EEC3D2771BE}"/>
            </c:ext>
          </c:extLst>
        </c:ser>
        <c:ser>
          <c:idx val="1"/>
          <c:order val="1"/>
          <c:tx>
            <c:strRef>
              <c:f>'[Gráfico 2 en Microsoft PowerPoint]filosofia'!$A$222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7030A0"/>
                </a:solidFill>
              </a:ln>
              <a:effectLst/>
            </c:spPr>
          </c:marker>
          <c:dPt>
            <c:idx val="3"/>
            <c:marker>
              <c:symbol val="circle"/>
              <c:size val="5"/>
              <c:spPr>
                <a:solidFill>
                  <a:srgbClr val="00FF00"/>
                </a:solidFill>
                <a:ln w="9525">
                  <a:solidFill>
                    <a:srgbClr val="7030A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E04B-40A8-AF21-5EEC3D2771BE}"/>
              </c:ext>
            </c:extLst>
          </c:dPt>
          <c:dLbls>
            <c:dLbl>
              <c:idx val="2"/>
              <c:layout>
                <c:manualLayout>
                  <c:x val="-7.0835054941230328E-3"/>
                  <c:y val="3.72721118515532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4B-40A8-AF21-5EEC3D2771BE}"/>
                </c:ext>
              </c:extLst>
            </c:dLbl>
            <c:dLbl>
              <c:idx val="3"/>
              <c:layout>
                <c:manualLayout>
                  <c:x val="-2.2667217581193756E-2"/>
                  <c:y val="-4.65901398144416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04B-40A8-AF21-5EEC3D2771BE}"/>
                </c:ext>
              </c:extLst>
            </c:dLbl>
            <c:dLbl>
              <c:idx val="6"/>
              <c:layout>
                <c:manualLayout>
                  <c:x val="-1.5583712087070673E-2"/>
                  <c:y val="-9.318027962888353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04B-40A8-AF21-5EEC3D277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2 en Microsoft PowerPoint]filosofia'!$B$220:$M$220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  <c:extLst/>
            </c:numRef>
          </c:cat>
          <c:val>
            <c:numRef>
              <c:f>'[Gráfico 2 en Microsoft PowerPoint]filosofia'!$B$222:$M$222</c:f>
              <c:numCache>
                <c:formatCode>General</c:formatCode>
                <c:ptCount val="8"/>
                <c:pt idx="0">
                  <c:v>27</c:v>
                </c:pt>
                <c:pt idx="1">
                  <c:v>26</c:v>
                </c:pt>
                <c:pt idx="2">
                  <c:v>24</c:v>
                </c:pt>
                <c:pt idx="3">
                  <c:v>37</c:v>
                </c:pt>
                <c:pt idx="4">
                  <c:v>34</c:v>
                </c:pt>
                <c:pt idx="5">
                  <c:v>23</c:v>
                </c:pt>
                <c:pt idx="6">
                  <c:v>51</c:v>
                </c:pt>
                <c:pt idx="7">
                  <c:v>39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7-E04B-40A8-AF21-5EEC3D2771BE}"/>
            </c:ext>
          </c:extLst>
        </c:ser>
        <c:ser>
          <c:idx val="3"/>
          <c:order val="3"/>
          <c:tx>
            <c:strRef>
              <c:f>'[Gráfico 2 en Microsoft PowerPoint]filosofia'!$A$224</c:f>
              <c:strCache>
                <c:ptCount val="1"/>
                <c:pt idx="0">
                  <c:v>Santo Tomas*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FF0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1.9833815383544492E-2"/>
                  <c:y val="-1.553004660481387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04B-40A8-AF21-5EEC3D2771BE}"/>
                </c:ext>
              </c:extLst>
            </c:dLbl>
            <c:dLbl>
              <c:idx val="2"/>
              <c:layout>
                <c:manualLayout>
                  <c:x val="-1.5583712087070673E-2"/>
                  <c:y val="-4.34841304934788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04B-40A8-AF21-5EEC3D2771BE}"/>
                </c:ext>
              </c:extLst>
            </c:dLbl>
            <c:dLbl>
              <c:idx val="5"/>
              <c:layout>
                <c:manualLayout>
                  <c:x val="-1.1333608790596956E-2"/>
                  <c:y val="3.106009320962763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04B-40A8-AF21-5EEC3D2771BE}"/>
                </c:ext>
              </c:extLst>
            </c:dLbl>
            <c:dLbl>
              <c:idx val="6"/>
              <c:layout>
                <c:manualLayout>
                  <c:x val="-1.5583712087070673E-2"/>
                  <c:y val="-4.96961491354043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04B-40A8-AF21-5EEC3D2771BE}"/>
                </c:ext>
              </c:extLst>
            </c:dLbl>
            <c:dLbl>
              <c:idx val="7"/>
              <c:layout>
                <c:manualLayout>
                  <c:x val="-4.2501032964739234E-3"/>
                  <c:y val="-3.10600932096278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04B-40A8-AF21-5EEC3D277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2 en Microsoft PowerPoint]filosofia'!$B$220:$M$220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  <c:extLst/>
            </c:numRef>
          </c:cat>
          <c:val>
            <c:numRef>
              <c:f>'[Gráfico 2 en Microsoft PowerPoint]filosofia'!$B$224:$M$224</c:f>
              <c:numCache>
                <c:formatCode>General</c:formatCode>
                <c:ptCount val="8"/>
                <c:pt idx="1">
                  <c:v>34</c:v>
                </c:pt>
                <c:pt idx="2">
                  <c:v>25</c:v>
                </c:pt>
                <c:pt idx="3">
                  <c:v>30</c:v>
                </c:pt>
                <c:pt idx="5">
                  <c:v>20</c:v>
                </c:pt>
                <c:pt idx="6">
                  <c:v>57</c:v>
                </c:pt>
                <c:pt idx="7">
                  <c:v>30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D-E04B-40A8-AF21-5EEC3D2771BE}"/>
            </c:ext>
          </c:extLst>
        </c:ser>
        <c:ser>
          <c:idx val="5"/>
          <c:order val="5"/>
          <c:tx>
            <c:strRef>
              <c:f>'[Gráfico 2 en Microsoft PowerPoint]filosofia'!$A$226</c:f>
              <c:strCache>
                <c:ptCount val="1"/>
                <c:pt idx="0">
                  <c:v>Sergio Arboleda**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solidFill>
                  <a:srgbClr val="00B0F0"/>
                </a:solidFill>
              </a:ln>
              <a:effectLst/>
            </c:spPr>
          </c:marker>
          <c:dLbls>
            <c:dLbl>
              <c:idx val="3"/>
              <c:layout>
                <c:manualLayout>
                  <c:x val="-9.9169076917722983E-3"/>
                  <c:y val="-2.79540838886649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04B-40A8-AF21-5EEC3D2771BE}"/>
                </c:ext>
              </c:extLst>
            </c:dLbl>
            <c:dLbl>
              <c:idx val="4"/>
              <c:layout>
                <c:manualLayout>
                  <c:x val="-1.5583712087070673E-2"/>
                  <c:y val="-4.34841304934788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04B-40A8-AF21-5EEC3D2771BE}"/>
                </c:ext>
              </c:extLst>
            </c:dLbl>
            <c:dLbl>
              <c:idx val="5"/>
              <c:layout>
                <c:manualLayout>
                  <c:x val="-1.9833815383544492E-2"/>
                  <c:y val="-4.03781211725161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04B-40A8-AF21-5EEC3D2771BE}"/>
                </c:ext>
              </c:extLst>
            </c:dLbl>
            <c:dLbl>
              <c:idx val="6"/>
              <c:layout>
                <c:manualLayout>
                  <c:x val="-1.5583712087070673E-2"/>
                  <c:y val="-4.348413049347878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04B-40A8-AF21-5EEC3D2771BE}"/>
                </c:ext>
              </c:extLst>
            </c:dLbl>
            <c:dLbl>
              <c:idx val="7"/>
              <c:layout>
                <c:manualLayout>
                  <c:x val="-4.2501032964739234E-3"/>
                  <c:y val="-1.553004660481387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04B-40A8-AF21-5EEC3D277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2 en Microsoft PowerPoint]filosofia'!$B$220:$M$220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  <c:extLst/>
            </c:numRef>
          </c:cat>
          <c:val>
            <c:numRef>
              <c:f>'[Gráfico 2 en Microsoft PowerPoint]filosofia'!$B$226:$M$226</c:f>
              <c:numCache>
                <c:formatCode>General</c:formatCode>
                <c:ptCount val="8"/>
                <c:pt idx="0">
                  <c:v>34</c:v>
                </c:pt>
                <c:pt idx="1">
                  <c:v>26</c:v>
                </c:pt>
                <c:pt idx="2">
                  <c:v>63</c:v>
                </c:pt>
                <c:pt idx="3">
                  <c:v>44</c:v>
                </c:pt>
                <c:pt idx="4">
                  <c:v>40</c:v>
                </c:pt>
                <c:pt idx="5">
                  <c:v>39</c:v>
                </c:pt>
                <c:pt idx="6">
                  <c:v>36</c:v>
                </c:pt>
                <c:pt idx="7">
                  <c:v>27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13-E04B-40A8-AF21-5EEC3D2771BE}"/>
            </c:ext>
          </c:extLst>
        </c:ser>
        <c:ser>
          <c:idx val="7"/>
          <c:order val="7"/>
          <c:tx>
            <c:strRef>
              <c:f>'[Gráfico 2 en Microsoft PowerPoint]filosofia'!$A$228</c:f>
              <c:strCache>
                <c:ptCount val="1"/>
                <c:pt idx="0">
                  <c:v>Sabana</c:v>
                </c:pt>
              </c:strCache>
            </c:strRef>
          </c:tx>
          <c:spPr>
            <a:ln w="28575" cap="rnd">
              <a:solidFill>
                <a:srgbClr val="1409E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rgbClr val="1409E9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2">
                    <a:lumMod val="60000"/>
                  </a:schemeClr>
                </a:solidFill>
                <a:ln w="9525">
                  <a:solidFill>
                    <a:srgbClr val="FFFFFF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rgbClr val="FFFFFF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5-E04B-40A8-AF21-5EEC3D2771BE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04B-40A8-AF21-5EEC3D2771BE}"/>
                </c:ext>
              </c:extLst>
            </c:dLbl>
            <c:dLbl>
              <c:idx val="2"/>
              <c:layout>
                <c:manualLayout>
                  <c:x val="-2.2667217581193756E-2"/>
                  <c:y val="-2.48480745677021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04B-40A8-AF21-5EEC3D2771BE}"/>
                </c:ext>
              </c:extLst>
            </c:dLbl>
            <c:dLbl>
              <c:idx val="3"/>
              <c:layout>
                <c:manualLayout>
                  <c:x val="-2.2667217581193756E-2"/>
                  <c:y val="-2.79540838886649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04B-40A8-AF21-5EEC3D2771BE}"/>
                </c:ext>
              </c:extLst>
            </c:dLbl>
            <c:dLbl>
              <c:idx val="5"/>
              <c:layout>
                <c:manualLayout>
                  <c:x val="-2.8334021976492131E-2"/>
                  <c:y val="-2.79540838886649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04B-40A8-AF21-5EEC3D2771BE}"/>
                </c:ext>
              </c:extLst>
            </c:dLbl>
            <c:dLbl>
              <c:idx val="6"/>
              <c:layout>
                <c:manualLayout>
                  <c:x val="7.0835054941229287E-3"/>
                  <c:y val="3.10600932096276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E04B-40A8-AF21-5EEC3D2771BE}"/>
                </c:ext>
              </c:extLst>
            </c:dLbl>
            <c:dLbl>
              <c:idx val="7"/>
              <c:layout>
                <c:manualLayout>
                  <c:x val="-5.6668043952985301E-3"/>
                  <c:y val="4.6590139814441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2.2865555735029151E-2"/>
                      <c:h val="4.722699400907052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B-E04B-40A8-AF21-5EEC3D2771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2 en Microsoft PowerPoint]filosofia'!$B$220:$M$220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  <c:extLst/>
            </c:numRef>
          </c:cat>
          <c:val>
            <c:numRef>
              <c:f>'[Gráfico 2 en Microsoft PowerPoint]filosofia'!$B$228:$M$228</c:f>
              <c:numCache>
                <c:formatCode>General</c:formatCode>
                <c:ptCount val="8"/>
                <c:pt idx="2">
                  <c:v>17</c:v>
                </c:pt>
                <c:pt idx="3">
                  <c:v>15</c:v>
                </c:pt>
                <c:pt idx="4">
                  <c:v>12</c:v>
                </c:pt>
                <c:pt idx="5">
                  <c:v>26</c:v>
                </c:pt>
                <c:pt idx="6">
                  <c:v>50</c:v>
                </c:pt>
                <c:pt idx="7">
                  <c:v>28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1C-E04B-40A8-AF21-5EEC3D2771B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702343216"/>
        <c:axId val="-702334512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'[Gráfico 2 en Microsoft PowerPoint]filosofia'!$A$223</c15:sqref>
                        </c15:formulaRef>
                      </c:ext>
                    </c:extLst>
                    <c:strCache>
                      <c:ptCount val="1"/>
                      <c:pt idx="0">
                        <c:v>Javeriana*3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'[Gráfico 2 en Microsoft PowerPoint]filosofia'!$B$220:$M$220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'[Gráfico 2 en Microsoft PowerPoint]filosofia'!$B$223:$L$223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5">
                        <c:v>4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D-E04B-40A8-AF21-5EEC3D2771BE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PowerPoint]filosofia'!$A$225</c15:sqref>
                        </c15:formulaRef>
                      </c:ext>
                    </c:extLst>
                    <c:strCache>
                      <c:ptCount val="1"/>
                      <c:pt idx="0">
                        <c:v>Rosario</c:v>
                      </c:pt>
                    </c:strCache>
                  </c:strRef>
                </c:tx>
                <c:spPr>
                  <a:ln w="28575" cap="rnd">
                    <a:solidFill>
                      <a:srgbClr val="FF0000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rgbClr val="FF0000"/>
                    </a:solidFill>
                    <a:ln w="9525">
                      <a:solidFill>
                        <a:srgbClr val="FF0000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PowerPoint]filosofia'!$B$220:$M$220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PowerPoint]filosofia'!$B$225:$L$225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37</c:v>
                      </c:pt>
                      <c:pt idx="1">
                        <c:v>42</c:v>
                      </c:pt>
                      <c:pt idx="2">
                        <c:v>25</c:v>
                      </c:pt>
                      <c:pt idx="3">
                        <c:v>25</c:v>
                      </c:pt>
                      <c:pt idx="4">
                        <c:v>10</c:v>
                      </c:pt>
                      <c:pt idx="5">
                        <c:v>7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E-E04B-40A8-AF21-5EEC3D2771BE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PowerPoint]filosofia'!$A$227</c15:sqref>
                        </c15:formulaRef>
                      </c:ext>
                    </c:extLst>
                    <c:strCache>
                      <c:ptCount val="1"/>
                      <c:pt idx="0">
                        <c:v>Bosque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PowerPoint]filosofia'!$B$220:$M$220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2 en Microsoft PowerPoint]filosofia'!$B$227:$L$227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15</c:v>
                      </c:pt>
                      <c:pt idx="1">
                        <c:v>21</c:v>
                      </c:pt>
                      <c:pt idx="3">
                        <c:v>32</c:v>
                      </c:pt>
                      <c:pt idx="4">
                        <c:v>15</c:v>
                      </c:pt>
                      <c:pt idx="5">
                        <c:v>23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F-E04B-40A8-AF21-5EEC3D2771BE}"/>
                  </c:ext>
                </c:extLst>
              </c15:ser>
            </c15:filteredLineSeries>
          </c:ext>
        </c:extLst>
      </c:lineChart>
      <c:catAx>
        <c:axId val="-702343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34512"/>
        <c:crosses val="autoZero"/>
        <c:auto val="1"/>
        <c:lblAlgn val="ctr"/>
        <c:lblOffset val="100"/>
        <c:noMultiLvlLbl val="0"/>
      </c:catAx>
      <c:valAx>
        <c:axId val="-702334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43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864225597714003"/>
          <c:y val="2.2106759886350712E-2"/>
          <c:w val="0.15499814378690674"/>
          <c:h val="0.264884763532660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filosofia!$A$288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22225">
                <a:solidFill>
                  <a:srgbClr val="FF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filosofia!$F$287:$M$287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filosofia!$F$288:$M$288</c:f>
              <c:numCache>
                <c:formatCode>General</c:formatCode>
                <c:ptCount val="8"/>
                <c:pt idx="0">
                  <c:v>24</c:v>
                </c:pt>
                <c:pt idx="1">
                  <c:v>19</c:v>
                </c:pt>
                <c:pt idx="2">
                  <c:v>26</c:v>
                </c:pt>
                <c:pt idx="3">
                  <c:v>32</c:v>
                </c:pt>
                <c:pt idx="4">
                  <c:v>18</c:v>
                </c:pt>
                <c:pt idx="5">
                  <c:v>18</c:v>
                </c:pt>
                <c:pt idx="7">
                  <c:v>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97-47BF-BA50-FF755D8BFBAC}"/>
            </c:ext>
          </c:extLst>
        </c:ser>
        <c:ser>
          <c:idx val="1"/>
          <c:order val="1"/>
          <c:tx>
            <c:strRef>
              <c:f>filosofia!$A$289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22225">
                <a:solidFill>
                  <a:srgbClr val="7030A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2.0155693474223892E-2"/>
                  <c:y val="-2.657996688634619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D97-47BF-BA50-FF755D8BFBAC}"/>
                </c:ext>
              </c:extLst>
            </c:dLbl>
            <c:dLbl>
              <c:idx val="3"/>
              <c:layout>
                <c:manualLayout>
                  <c:x val="-1.3437128982815948E-2"/>
                  <c:y val="3.624540939047203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D97-47BF-BA50-FF755D8BFBAC}"/>
                </c:ext>
              </c:extLst>
            </c:dLbl>
            <c:dLbl>
              <c:idx val="7"/>
              <c:layout>
                <c:manualLayout>
                  <c:x val="0"/>
                  <c:y val="2.416360626031463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D97-47BF-BA50-FF755D8BFB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filosofia!$F$287:$M$287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filosofia!$F$289:$M$289</c:f>
              <c:numCache>
                <c:formatCode>General</c:formatCode>
                <c:ptCount val="8"/>
                <c:pt idx="0">
                  <c:v>21</c:v>
                </c:pt>
                <c:pt idx="1">
                  <c:v>24</c:v>
                </c:pt>
                <c:pt idx="2">
                  <c:v>22</c:v>
                </c:pt>
                <c:pt idx="3">
                  <c:v>30</c:v>
                </c:pt>
                <c:pt idx="4">
                  <c:v>31</c:v>
                </c:pt>
                <c:pt idx="5">
                  <c:v>20</c:v>
                </c:pt>
                <c:pt idx="7">
                  <c:v>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97-47BF-BA50-FF755D8BFBAC}"/>
            </c:ext>
          </c:extLst>
        </c:ser>
        <c:ser>
          <c:idx val="3"/>
          <c:order val="3"/>
          <c:tx>
            <c:strRef>
              <c:f>filosofia!$A$291</c:f>
              <c:strCache>
                <c:ptCount val="1"/>
                <c:pt idx="0">
                  <c:v>Santo Tomas*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22225">
                <a:solidFill>
                  <a:srgbClr val="00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filosofia!$F$287:$M$287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filosofia!$F$291:$M$291</c:f>
              <c:numCache>
                <c:formatCode>General</c:formatCode>
                <c:ptCount val="8"/>
                <c:pt idx="5">
                  <c:v>22</c:v>
                </c:pt>
                <c:pt idx="7">
                  <c:v>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D97-47BF-BA50-FF755D8BFBAC}"/>
            </c:ext>
          </c:extLst>
        </c:ser>
        <c:ser>
          <c:idx val="5"/>
          <c:order val="5"/>
          <c:tx>
            <c:strRef>
              <c:f>filosofia!$A$293</c:f>
              <c:strCache>
                <c:ptCount val="1"/>
                <c:pt idx="0">
                  <c:v>Sergio Arboleda**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22225">
                <a:solidFill>
                  <a:srgbClr val="00B0F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filosofia!$F$287:$M$287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filosofia!$F$293:$M$293</c:f>
              <c:numCache>
                <c:formatCode>General</c:formatCode>
                <c:ptCount val="8"/>
                <c:pt idx="0">
                  <c:v>16</c:v>
                </c:pt>
                <c:pt idx="1">
                  <c:v>15</c:v>
                </c:pt>
                <c:pt idx="2">
                  <c:v>42</c:v>
                </c:pt>
                <c:pt idx="3">
                  <c:v>24</c:v>
                </c:pt>
                <c:pt idx="4">
                  <c:v>27</c:v>
                </c:pt>
                <c:pt idx="5">
                  <c:v>22</c:v>
                </c:pt>
                <c:pt idx="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D97-47BF-BA50-FF755D8BFBAC}"/>
            </c:ext>
          </c:extLst>
        </c:ser>
        <c:ser>
          <c:idx val="7"/>
          <c:order val="7"/>
          <c:tx>
            <c:strRef>
              <c:f>filosofia!$A$295</c:f>
              <c:strCache>
                <c:ptCount val="1"/>
                <c:pt idx="0">
                  <c:v>Sabana</c:v>
                </c:pt>
              </c:strCache>
            </c:strRef>
          </c:tx>
          <c:spPr>
            <a:ln w="28575" cap="rnd">
              <a:solidFill>
                <a:srgbClr val="1409E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1409E9"/>
              </a:solidFill>
              <a:ln w="22225">
                <a:solidFill>
                  <a:srgbClr val="1409E9"/>
                </a:solidFill>
              </a:ln>
              <a:effectLst/>
            </c:spPr>
          </c:marker>
          <c:dLbls>
            <c:dLbl>
              <c:idx val="3"/>
              <c:layout>
                <c:manualLayout>
                  <c:x val="-2.3514975719927972E-2"/>
                  <c:y val="3.866177001650355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D97-47BF-BA50-FF755D8BFBAC}"/>
                </c:ext>
              </c:extLst>
            </c:dLbl>
            <c:dLbl>
              <c:idx val="5"/>
              <c:layout>
                <c:manualLayout>
                  <c:x val="-1.6796411228519935E-3"/>
                  <c:y val="2.17472456342831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D97-47BF-BA50-FF755D8BFB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filosofia!$F$287:$M$287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filosofia!$F$295:$M$295</c:f>
              <c:numCache>
                <c:formatCode>General</c:formatCode>
                <c:ptCount val="8"/>
                <c:pt idx="2">
                  <c:v>14</c:v>
                </c:pt>
                <c:pt idx="3">
                  <c:v>9</c:v>
                </c:pt>
                <c:pt idx="4">
                  <c:v>9</c:v>
                </c:pt>
                <c:pt idx="5">
                  <c:v>17</c:v>
                </c:pt>
                <c:pt idx="7">
                  <c:v>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D97-47BF-BA50-FF755D8BFBA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670268064"/>
        <c:axId val="-670272960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filosofia!$A$290</c15:sqref>
                        </c15:formulaRef>
                      </c:ext>
                    </c:extLst>
                    <c:strCache>
                      <c:ptCount val="1"/>
                      <c:pt idx="0">
                        <c:v>Javeriana*3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filosofia!$F$287:$M$287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filosofia!$B$290:$M$290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9">
                        <c:v>4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A-6D97-47BF-BA50-FF755D8BFBAC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filosofia!$A$292</c15:sqref>
                        </c15:formulaRef>
                      </c:ext>
                    </c:extLst>
                    <c:strCache>
                      <c:ptCount val="1"/>
                      <c:pt idx="0">
                        <c:v>Rosario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filosofia!$F$287:$M$287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filosofia!$B$292:$M$292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7</c:v>
                      </c:pt>
                      <c:pt idx="1">
                        <c:v>6</c:v>
                      </c:pt>
                      <c:pt idx="2">
                        <c:v>20</c:v>
                      </c:pt>
                      <c:pt idx="3">
                        <c:v>14</c:v>
                      </c:pt>
                      <c:pt idx="4">
                        <c:v>21</c:v>
                      </c:pt>
                      <c:pt idx="5">
                        <c:v>22</c:v>
                      </c:pt>
                      <c:pt idx="6">
                        <c:v>12</c:v>
                      </c:pt>
                      <c:pt idx="7">
                        <c:v>17</c:v>
                      </c:pt>
                      <c:pt idx="8">
                        <c:v>7</c:v>
                      </c:pt>
                      <c:pt idx="9">
                        <c:v>7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B-6D97-47BF-BA50-FF755D8BFBAC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filosofia!$A$294</c15:sqref>
                        </c15:formulaRef>
                      </c:ext>
                    </c:extLst>
                    <c:strCache>
                      <c:ptCount val="1"/>
                      <c:pt idx="0">
                        <c:v>Bosque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filosofia!$F$287:$M$287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filosofia!$B$294:$M$294</c15:sqref>
                        </c15:formulaRef>
                      </c:ext>
                    </c:extLst>
                    <c:numCache>
                      <c:formatCode>General</c:formatCode>
                      <c:ptCount val="12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C-6D97-47BF-BA50-FF755D8BFBAC}"/>
                  </c:ext>
                </c:extLst>
              </c15:ser>
            </c15:filteredLineSeries>
          </c:ext>
        </c:extLst>
      </c:lineChart>
      <c:catAx>
        <c:axId val="-670268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72960"/>
        <c:crosses val="autoZero"/>
        <c:auto val="1"/>
        <c:lblAlgn val="ctr"/>
        <c:lblOffset val="100"/>
        <c:noMultiLvlLbl val="0"/>
      </c:catAx>
      <c:valAx>
        <c:axId val="-670272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68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filosofia!$A$349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22225">
                <a:solidFill>
                  <a:srgbClr val="FF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filosofia!$F$348:$M$348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filosofia!$F$349:$M$349</c:f>
              <c:numCache>
                <c:formatCode>General</c:formatCode>
                <c:ptCount val="8"/>
                <c:pt idx="0">
                  <c:v>6</c:v>
                </c:pt>
                <c:pt idx="1">
                  <c:v>9</c:v>
                </c:pt>
                <c:pt idx="2">
                  <c:v>8</c:v>
                </c:pt>
                <c:pt idx="3">
                  <c:v>12</c:v>
                </c:pt>
                <c:pt idx="4">
                  <c:v>2</c:v>
                </c:pt>
                <c:pt idx="5">
                  <c:v>8</c:v>
                </c:pt>
                <c:pt idx="6">
                  <c:v>9</c:v>
                </c:pt>
                <c:pt idx="7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213-4E59-BD19-638512DF3485}"/>
            </c:ext>
          </c:extLst>
        </c:ser>
        <c:ser>
          <c:idx val="1"/>
          <c:order val="1"/>
          <c:tx>
            <c:strRef>
              <c:f>filosofia!$A$350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22225">
                <a:solidFill>
                  <a:srgbClr val="7030A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4255925630775057E-2"/>
                  <c:y val="1.60802645773296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213-4E59-BD19-638512DF3485}"/>
                </c:ext>
              </c:extLst>
            </c:dLbl>
            <c:dLbl>
              <c:idx val="1"/>
              <c:layout>
                <c:manualLayout>
                  <c:x val="-2.0299807781200042E-2"/>
                  <c:y val="5.145684664745475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213-4E59-BD19-638512DF3485}"/>
                </c:ext>
              </c:extLst>
            </c:dLbl>
            <c:dLbl>
              <c:idx val="2"/>
              <c:layout>
                <c:manualLayout>
                  <c:x val="-2.0299807781200042E-2"/>
                  <c:y val="-4.82407937319887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213-4E59-BD19-638512DF3485}"/>
                </c:ext>
              </c:extLst>
            </c:dLbl>
            <c:dLbl>
              <c:idx val="3"/>
              <c:layout>
                <c:manualLayout>
                  <c:x val="-2.0299807781200042E-2"/>
                  <c:y val="3.21605291546592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213-4E59-BD19-638512DF3485}"/>
                </c:ext>
              </c:extLst>
            </c:dLbl>
            <c:dLbl>
              <c:idx val="4"/>
              <c:layout>
                <c:manualLayout>
                  <c:x val="-1.7762331808550035E-2"/>
                  <c:y val="4.180868790105693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213-4E59-BD19-638512DF3485}"/>
                </c:ext>
              </c:extLst>
            </c:dLbl>
            <c:dLbl>
              <c:idx val="5"/>
              <c:layout>
                <c:manualLayout>
                  <c:x val="-2.0299807781199948E-2"/>
                  <c:y val="-6.110500539385253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213-4E59-BD19-638512DF34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filosofia!$F$348:$M$348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filosofia!$F$350:$M$350</c:f>
              <c:numCache>
                <c:formatCode>General</c:formatCode>
                <c:ptCount val="8"/>
                <c:pt idx="0">
                  <c:v>17</c:v>
                </c:pt>
                <c:pt idx="1">
                  <c:v>18</c:v>
                </c:pt>
                <c:pt idx="2">
                  <c:v>18</c:v>
                </c:pt>
                <c:pt idx="3">
                  <c:v>20</c:v>
                </c:pt>
                <c:pt idx="4">
                  <c:v>25</c:v>
                </c:pt>
                <c:pt idx="5">
                  <c:v>16</c:v>
                </c:pt>
                <c:pt idx="6">
                  <c:v>21</c:v>
                </c:pt>
                <c:pt idx="7">
                  <c:v>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6213-4E59-BD19-638512DF3485}"/>
            </c:ext>
          </c:extLst>
        </c:ser>
        <c:ser>
          <c:idx val="3"/>
          <c:order val="3"/>
          <c:tx>
            <c:strRef>
              <c:f>filosofia!$A$352</c:f>
              <c:strCache>
                <c:ptCount val="1"/>
                <c:pt idx="0">
                  <c:v>Santo Tomas*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22225">
                <a:solidFill>
                  <a:srgbClr val="00FF0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3.0449711671800061E-2"/>
                  <c:y val="-2.57284233237273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213-4E59-BD19-638512DF3485}"/>
                </c:ext>
              </c:extLst>
            </c:dLbl>
            <c:dLbl>
              <c:idx val="2"/>
              <c:layout>
                <c:manualLayout>
                  <c:x val="-1.3956117849575027E-2"/>
                  <c:y val="1.92963174927955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213-4E59-BD19-638512DF3485}"/>
                </c:ext>
              </c:extLst>
            </c:dLbl>
            <c:dLbl>
              <c:idx val="5"/>
              <c:layout>
                <c:manualLayout>
                  <c:x val="-7.8275561796859003E-4"/>
                  <c:y val="2.09446924963698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6213-4E59-BD19-638512DF34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filosofia!$F$348:$M$348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filosofia!$F$352:$M$352</c:f>
              <c:numCache>
                <c:formatCode>General</c:formatCode>
                <c:ptCount val="8"/>
                <c:pt idx="1">
                  <c:v>22</c:v>
                </c:pt>
                <c:pt idx="2">
                  <c:v>17</c:v>
                </c:pt>
                <c:pt idx="3">
                  <c:v>23</c:v>
                </c:pt>
                <c:pt idx="5">
                  <c:v>15</c:v>
                </c:pt>
                <c:pt idx="6">
                  <c:v>21</c:v>
                </c:pt>
                <c:pt idx="7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6213-4E59-BD19-638512DF3485}"/>
            </c:ext>
          </c:extLst>
        </c:ser>
        <c:ser>
          <c:idx val="5"/>
          <c:order val="5"/>
          <c:tx>
            <c:strRef>
              <c:f>filosofia!$A$354</c:f>
              <c:strCache>
                <c:ptCount val="1"/>
                <c:pt idx="0">
                  <c:v>Sergio Arboleda**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22225">
                <a:solidFill>
                  <a:srgbClr val="00B0F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552466361710007E-2"/>
                  <c:y val="-2.251237040826145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6213-4E59-BD19-638512DF3485}"/>
                </c:ext>
              </c:extLst>
            </c:dLbl>
            <c:dLbl>
              <c:idx val="1"/>
              <c:layout>
                <c:manualLayout>
                  <c:x val="1.9570216254800742E-3"/>
                  <c:y val="2.1654376718683682E-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213-4E59-BD19-638512DF3485}"/>
                </c:ext>
              </c:extLst>
            </c:dLbl>
            <c:dLbl>
              <c:idx val="5"/>
              <c:layout>
                <c:manualLayout>
                  <c:x val="-4.336312330098014E-2"/>
                  <c:y val="5.9470054169500784E-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6213-4E59-BD19-638512DF34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filosofia!$F$348:$M$348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filosofia!$F$354:$M$354</c:f>
              <c:numCache>
                <c:formatCode>General</c:formatCode>
                <c:ptCount val="8"/>
                <c:pt idx="0">
                  <c:v>18</c:v>
                </c:pt>
                <c:pt idx="1">
                  <c:v>22</c:v>
                </c:pt>
                <c:pt idx="2">
                  <c:v>44</c:v>
                </c:pt>
                <c:pt idx="3">
                  <c:v>32</c:v>
                </c:pt>
                <c:pt idx="4">
                  <c:v>27</c:v>
                </c:pt>
                <c:pt idx="5">
                  <c:v>16</c:v>
                </c:pt>
                <c:pt idx="6">
                  <c:v>13</c:v>
                </c:pt>
                <c:pt idx="7">
                  <c:v>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F-6213-4E59-BD19-638512DF3485}"/>
            </c:ext>
          </c:extLst>
        </c:ser>
        <c:ser>
          <c:idx val="7"/>
          <c:order val="7"/>
          <c:tx>
            <c:strRef>
              <c:f>filosofia!$A$356</c:f>
              <c:strCache>
                <c:ptCount val="1"/>
                <c:pt idx="0">
                  <c:v>Sabana</c:v>
                </c:pt>
              </c:strCache>
            </c:strRef>
          </c:tx>
          <c:spPr>
            <a:ln w="28575" cap="rnd">
              <a:solidFill>
                <a:srgbClr val="1409E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1409E9"/>
              </a:solidFill>
              <a:ln w="22225">
                <a:solidFill>
                  <a:srgbClr val="1409E9"/>
                </a:solidFill>
              </a:ln>
              <a:effectLst/>
            </c:spPr>
          </c:marker>
          <c:dLbls>
            <c:dLbl>
              <c:idx val="5"/>
              <c:layout>
                <c:manualLayout>
                  <c:x val="-2.3572823318905034E-2"/>
                  <c:y val="2.691783859647139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213-4E59-BD19-638512DF34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filosofia!$F$348:$M$348</c:f>
              <c:numCache>
                <c:formatCode>General</c:formatCode>
                <c:ptCount val="8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  <c:pt idx="7">
                  <c:v>2017</c:v>
                </c:pt>
              </c:numCache>
            </c:numRef>
          </c:cat>
          <c:val>
            <c:numRef>
              <c:f>filosofia!$F$356:$M$356</c:f>
              <c:numCache>
                <c:formatCode>General</c:formatCode>
                <c:ptCount val="8"/>
                <c:pt idx="2">
                  <c:v>6</c:v>
                </c:pt>
                <c:pt idx="3">
                  <c:v>3</c:v>
                </c:pt>
                <c:pt idx="4">
                  <c:v>6</c:v>
                </c:pt>
                <c:pt idx="5">
                  <c:v>12</c:v>
                </c:pt>
                <c:pt idx="6">
                  <c:v>12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6213-4E59-BD19-638512DF348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670264800"/>
        <c:axId val="-670272416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filosofia!$A$351</c15:sqref>
                        </c15:formulaRef>
                      </c:ext>
                    </c:extLst>
                    <c:strCache>
                      <c:ptCount val="1"/>
                      <c:pt idx="0">
                        <c:v>Javeriana*3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filosofia!$F$348:$M$348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filosofia!$F$351:$M$351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5">
                        <c:v>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2-6213-4E59-BD19-638512DF3485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filosofia!$A$353</c15:sqref>
                        </c15:formulaRef>
                      </c:ext>
                    </c:extLst>
                    <c:strCache>
                      <c:ptCount val="1"/>
                      <c:pt idx="0">
                        <c:v>Rosario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filosofia!$F$348:$M$348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filosofia!$F$353:$M$353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7</c:v>
                      </c:pt>
                      <c:pt idx="1">
                        <c:v>12</c:v>
                      </c:pt>
                      <c:pt idx="2">
                        <c:v>4</c:v>
                      </c:pt>
                      <c:pt idx="3">
                        <c:v>4</c:v>
                      </c:pt>
                      <c:pt idx="4">
                        <c:v>4</c:v>
                      </c:pt>
                      <c:pt idx="5">
                        <c:v>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3-6213-4E59-BD19-638512DF3485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filosofia!$A$355</c15:sqref>
                        </c15:formulaRef>
                      </c:ext>
                    </c:extLst>
                    <c:strCache>
                      <c:ptCount val="1"/>
                      <c:pt idx="0">
                        <c:v>Bosque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filosofia!$F$348:$M$348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  <c:pt idx="7">
                        <c:v>2017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filosofia!$F$355:$M$355</c15:sqref>
                        </c15:formulaRef>
                      </c:ext>
                    </c:extLst>
                    <c:numCache>
                      <c:formatCode>General</c:formatCode>
                      <c:ptCount val="8"/>
                      <c:pt idx="0">
                        <c:v>9</c:v>
                      </c:pt>
                      <c:pt idx="1">
                        <c:v>13</c:v>
                      </c:pt>
                      <c:pt idx="3">
                        <c:v>10</c:v>
                      </c:pt>
                      <c:pt idx="4">
                        <c:v>3</c:v>
                      </c:pt>
                      <c:pt idx="5">
                        <c:v>6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14-6213-4E59-BD19-638512DF3485}"/>
                  </c:ext>
                </c:extLst>
              </c15:ser>
            </c15:filteredLineSeries>
          </c:ext>
        </c:extLst>
      </c:lineChart>
      <c:catAx>
        <c:axId val="-670264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72416"/>
        <c:crosses val="autoZero"/>
        <c:auto val="1"/>
        <c:lblAlgn val="ctr"/>
        <c:lblOffset val="100"/>
        <c:noMultiLvlLbl val="0"/>
      </c:catAx>
      <c:valAx>
        <c:axId val="-670272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64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'[Gráfico en Microsoft PowerPoint]filosofia'!$A$254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FF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en Microsoft PowerPoint]filosofia'!$B$253:$L$253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  <c:extLst/>
            </c:numRef>
          </c:cat>
          <c:val>
            <c:numRef>
              <c:f>'[Gráfico en Microsoft PowerPoint]filosofia'!$B$254:$L$254</c:f>
              <c:numCache>
                <c:formatCode>General</c:formatCode>
                <c:ptCount val="6"/>
                <c:pt idx="0">
                  <c:v>33</c:v>
                </c:pt>
                <c:pt idx="1">
                  <c:v>31</c:v>
                </c:pt>
                <c:pt idx="2">
                  <c:v>27</c:v>
                </c:pt>
                <c:pt idx="3">
                  <c:v>22</c:v>
                </c:pt>
                <c:pt idx="4">
                  <c:v>23</c:v>
                </c:pt>
                <c:pt idx="5">
                  <c:v>22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0-6398-44EC-A4E4-390798985B83}"/>
            </c:ext>
          </c:extLst>
        </c:ser>
        <c:ser>
          <c:idx val="1"/>
          <c:order val="1"/>
          <c:tx>
            <c:strRef>
              <c:f>'[Gráfico en Microsoft PowerPoint]filosofia'!$A$255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7030A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en Microsoft PowerPoint]filosofia'!$B$253:$L$253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  <c:extLst/>
            </c:numRef>
          </c:cat>
          <c:val>
            <c:numRef>
              <c:f>'[Gráfico en Microsoft PowerPoint]filosofia'!$B$255:$L$255</c:f>
              <c:numCache>
                <c:formatCode>General</c:formatCode>
                <c:ptCount val="6"/>
                <c:pt idx="0">
                  <c:v>18</c:v>
                </c:pt>
                <c:pt idx="1">
                  <c:v>28</c:v>
                </c:pt>
                <c:pt idx="2">
                  <c:v>46</c:v>
                </c:pt>
                <c:pt idx="3">
                  <c:v>41</c:v>
                </c:pt>
                <c:pt idx="4">
                  <c:v>33</c:v>
                </c:pt>
                <c:pt idx="5">
                  <c:v>46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1-6398-44EC-A4E4-390798985B83}"/>
            </c:ext>
          </c:extLst>
        </c:ser>
        <c:ser>
          <c:idx val="3"/>
          <c:order val="3"/>
          <c:tx>
            <c:strRef>
              <c:f>'[Gráfico en Microsoft PowerPoint]filosofia'!$A$257</c:f>
              <c:strCache>
                <c:ptCount val="1"/>
                <c:pt idx="0">
                  <c:v>Santo Tomas*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00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en Microsoft PowerPoint]filosofia'!$B$253:$L$253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  <c:extLst/>
            </c:numRef>
          </c:cat>
          <c:val>
            <c:numRef>
              <c:f>'[Gráfico en Microsoft PowerPoint]filosofia'!$B$257:$L$257</c:f>
              <c:numCache>
                <c:formatCode>General</c:formatCode>
                <c:ptCount val="6"/>
                <c:pt idx="0">
                  <c:v>22</c:v>
                </c:pt>
                <c:pt idx="1">
                  <c:v>11</c:v>
                </c:pt>
                <c:pt idx="2">
                  <c:v>0</c:v>
                </c:pt>
                <c:pt idx="3">
                  <c:v>13</c:v>
                </c:pt>
                <c:pt idx="4">
                  <c:v>23</c:v>
                </c:pt>
                <c:pt idx="5">
                  <c:v>17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2-6398-44EC-A4E4-390798985B83}"/>
            </c:ext>
          </c:extLst>
        </c:ser>
        <c:ser>
          <c:idx val="5"/>
          <c:order val="5"/>
          <c:tx>
            <c:strRef>
              <c:f>'[Gráfico en Microsoft PowerPoint]filosofia'!$A$259</c:f>
              <c:strCache>
                <c:ptCount val="1"/>
                <c:pt idx="0">
                  <c:v>Sergio Arboleda**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rgbClr val="00B0F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en Microsoft PowerPoint]filosofia'!$B$253:$L$253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  <c:extLst/>
            </c:numRef>
          </c:cat>
          <c:val>
            <c:numRef>
              <c:f>'[Gráfico en Microsoft PowerPoint]filosofia'!$B$259:$L$259</c:f>
              <c:numCache>
                <c:formatCode>General</c:formatCode>
                <c:ptCount val="6"/>
                <c:pt idx="0">
                  <c:v>8</c:v>
                </c:pt>
                <c:pt idx="1">
                  <c:v>34</c:v>
                </c:pt>
                <c:pt idx="2">
                  <c:v>28</c:v>
                </c:pt>
                <c:pt idx="3">
                  <c:v>18</c:v>
                </c:pt>
                <c:pt idx="4">
                  <c:v>29</c:v>
                </c:pt>
                <c:pt idx="5">
                  <c:v>15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3-6398-44EC-A4E4-390798985B83}"/>
            </c:ext>
          </c:extLst>
        </c:ser>
        <c:ser>
          <c:idx val="7"/>
          <c:order val="7"/>
          <c:tx>
            <c:strRef>
              <c:f>'[Gráfico en Microsoft PowerPoint]filosofia'!$A$261</c:f>
              <c:strCache>
                <c:ptCount val="1"/>
                <c:pt idx="0">
                  <c:v>Sabana</c:v>
                </c:pt>
              </c:strCache>
            </c:strRef>
          </c:tx>
          <c:spPr>
            <a:ln w="28575" cap="rnd">
              <a:solidFill>
                <a:srgbClr val="1409E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rgbClr val="1409E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'[Gráfico en Microsoft PowerPoint]filosofia'!$B$253:$L$253</c:f>
              <c:numCache>
                <c:formatCode>General</c:formatCode>
                <c:ptCount val="6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</c:numCache>
              <c:extLst/>
            </c:numRef>
          </c:cat>
          <c:val>
            <c:numRef>
              <c:f>'[Gráfico en Microsoft PowerPoint]filosofia'!$B$261:$L$261</c:f>
              <c:numCache>
                <c:formatCode>General</c:formatCode>
                <c:ptCount val="6"/>
                <c:pt idx="0">
                  <c:v>11</c:v>
                </c:pt>
                <c:pt idx="1">
                  <c:v>23</c:v>
                </c:pt>
                <c:pt idx="2">
                  <c:v>12</c:v>
                </c:pt>
                <c:pt idx="3">
                  <c:v>9</c:v>
                </c:pt>
                <c:pt idx="4">
                  <c:v>17</c:v>
                </c:pt>
                <c:pt idx="5">
                  <c:v>19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4-6398-44EC-A4E4-390798985B8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702348112"/>
        <c:axId val="-702339408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'[Gráfico en Microsoft PowerPoint]filosofia'!$A$256</c15:sqref>
                        </c15:formulaRef>
                      </c:ext>
                    </c:extLst>
                    <c:strCache>
                      <c:ptCount val="1"/>
                      <c:pt idx="0">
                        <c:v>Javeriana*3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'[Gráfico en Microsoft PowerPoint]filosofia'!$B$253:$L$253</c15:sqref>
                        </c15:formulaRef>
                      </c:ext>
                    </c:extLst>
                    <c:numCache>
                      <c:formatCode>General</c:formatCode>
                      <c:ptCount val="6"/>
                      <c:pt idx="0">
                        <c:v>2011</c:v>
                      </c:pt>
                      <c:pt idx="1">
                        <c:v>2012</c:v>
                      </c:pt>
                      <c:pt idx="2">
                        <c:v>2013</c:v>
                      </c:pt>
                      <c:pt idx="3">
                        <c:v>2014</c:v>
                      </c:pt>
                      <c:pt idx="4">
                        <c:v>2015</c:v>
                      </c:pt>
                      <c:pt idx="5">
                        <c:v>2016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'[Gráfico en Microsoft PowerPoint]filosofia'!$B$256:$K$256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5-6398-44EC-A4E4-390798985B83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PowerPoint]filosofia'!$A$258</c15:sqref>
                        </c15:formulaRef>
                      </c:ext>
                    </c:extLst>
                    <c:strCache>
                      <c:ptCount val="1"/>
                      <c:pt idx="0">
                        <c:v>Rosario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PowerPoint]filosofia'!$B$253:$L$253</c15:sqref>
                        </c15:formulaRef>
                      </c:ext>
                    </c:extLst>
                    <c:numCache>
                      <c:formatCode>General</c:formatCode>
                      <c:ptCount val="6"/>
                      <c:pt idx="0">
                        <c:v>2011</c:v>
                      </c:pt>
                      <c:pt idx="1">
                        <c:v>2012</c:v>
                      </c:pt>
                      <c:pt idx="2">
                        <c:v>2013</c:v>
                      </c:pt>
                      <c:pt idx="3">
                        <c:v>2014</c:v>
                      </c:pt>
                      <c:pt idx="4">
                        <c:v>2015</c:v>
                      </c:pt>
                      <c:pt idx="5">
                        <c:v>2016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PowerPoint]filosofia'!$B$258:$K$258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14</c:v>
                      </c:pt>
                      <c:pt idx="1">
                        <c:v>12</c:v>
                      </c:pt>
                      <c:pt idx="2">
                        <c:v>9</c:v>
                      </c:pt>
                      <c:pt idx="3">
                        <c:v>13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6-6398-44EC-A4E4-390798985B83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PowerPoint]filosofia'!$A$260</c15:sqref>
                        </c15:formulaRef>
                      </c:ext>
                    </c:extLst>
                    <c:strCache>
                      <c:ptCount val="1"/>
                      <c:pt idx="0">
                        <c:v>Bosque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PowerPoint]filosofia'!$B$253:$L$253</c15:sqref>
                        </c15:formulaRef>
                      </c:ext>
                    </c:extLst>
                    <c:numCache>
                      <c:formatCode>General</c:formatCode>
                      <c:ptCount val="6"/>
                      <c:pt idx="0">
                        <c:v>2011</c:v>
                      </c:pt>
                      <c:pt idx="1">
                        <c:v>2012</c:v>
                      </c:pt>
                      <c:pt idx="2">
                        <c:v>2013</c:v>
                      </c:pt>
                      <c:pt idx="3">
                        <c:v>2014</c:v>
                      </c:pt>
                      <c:pt idx="4">
                        <c:v>2015</c:v>
                      </c:pt>
                      <c:pt idx="5">
                        <c:v>2016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'[Gráfico en Microsoft PowerPoint]filosofia'!$B$260:$K$260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8</c:v>
                      </c:pt>
                      <c:pt idx="1">
                        <c:v>20</c:v>
                      </c:pt>
                      <c:pt idx="2">
                        <c:v>20</c:v>
                      </c:pt>
                      <c:pt idx="3">
                        <c:v>16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7-6398-44EC-A4E4-390798985B83}"/>
                  </c:ext>
                </c:extLst>
              </c15:ser>
            </c15:filteredLineSeries>
          </c:ext>
        </c:extLst>
      </c:lineChart>
      <c:catAx>
        <c:axId val="-70234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39408"/>
        <c:crosses val="autoZero"/>
        <c:auto val="1"/>
        <c:lblAlgn val="ctr"/>
        <c:lblOffset val="100"/>
        <c:noMultiLvlLbl val="0"/>
      </c:catAx>
      <c:valAx>
        <c:axId val="-702339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48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filosofia!$A$319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22225">
                <a:solidFill>
                  <a:srgbClr val="FFFF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5963325661020878E-2"/>
                  <c:y val="-8.6235887316925966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190-4FE2-A6D4-5CB73028AA30}"/>
                </c:ext>
              </c:extLst>
            </c:dLbl>
            <c:dLbl>
              <c:idx val="2"/>
              <c:layout>
                <c:manualLayout>
                  <c:x val="-3.2221308713921114E-2"/>
                  <c:y val="-3.52787250768770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90-4FE2-A6D4-5CB73028AA3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filosofia!$F$318:$L$318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filosofia!$F$319:$L$319</c:f>
              <c:numCache>
                <c:formatCode>General</c:formatCode>
                <c:ptCount val="7"/>
                <c:pt idx="0" formatCode="_(* #,##0_);_(* \(#,##0\);_(* &quot;-&quot;_);_(@_)">
                  <c:v>15</c:v>
                </c:pt>
                <c:pt idx="1">
                  <c:v>28</c:v>
                </c:pt>
                <c:pt idx="2">
                  <c:v>27</c:v>
                </c:pt>
                <c:pt idx="3">
                  <c:v>22</c:v>
                </c:pt>
                <c:pt idx="4">
                  <c:v>19</c:v>
                </c:pt>
                <c:pt idx="5">
                  <c:v>13</c:v>
                </c:pt>
                <c:pt idx="6">
                  <c:v>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190-4FE2-A6D4-5CB73028AA30}"/>
            </c:ext>
          </c:extLst>
        </c:ser>
        <c:ser>
          <c:idx val="1"/>
          <c:order val="1"/>
          <c:tx>
            <c:strRef>
              <c:f>filosofia!$A$320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22225">
                <a:solidFill>
                  <a:srgbClr val="7030A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7484033894199543E-2"/>
                  <c:y val="-8.6235887316925966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90-4FE2-A6D4-5CB73028AA3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filosofia!$F$318:$L$318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filosofia!$F$320:$L$320</c:f>
              <c:numCache>
                <c:formatCode>General</c:formatCode>
                <c:ptCount val="7"/>
                <c:pt idx="0">
                  <c:v>15</c:v>
                </c:pt>
                <c:pt idx="1">
                  <c:v>15</c:v>
                </c:pt>
                <c:pt idx="2">
                  <c:v>26</c:v>
                </c:pt>
                <c:pt idx="3">
                  <c:v>42</c:v>
                </c:pt>
                <c:pt idx="4">
                  <c:v>39</c:v>
                </c:pt>
                <c:pt idx="5">
                  <c:v>29</c:v>
                </c:pt>
                <c:pt idx="6">
                  <c:v>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190-4FE2-A6D4-5CB73028AA30}"/>
            </c:ext>
          </c:extLst>
        </c:ser>
        <c:ser>
          <c:idx val="3"/>
          <c:order val="3"/>
          <c:tx>
            <c:strRef>
              <c:f>filosofia!$A$322</c:f>
              <c:strCache>
                <c:ptCount val="1"/>
                <c:pt idx="0">
                  <c:v>Santo Tomas*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22225">
                <a:solidFill>
                  <a:srgbClr val="00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filosofia!$F$318:$L$318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filosofia!$F$322:$L$322</c:f>
              <c:numCache>
                <c:formatCode>General</c:formatCode>
                <c:ptCount val="7"/>
                <c:pt idx="4">
                  <c:v>13</c:v>
                </c:pt>
                <c:pt idx="5">
                  <c:v>18</c:v>
                </c:pt>
                <c:pt idx="6">
                  <c:v>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190-4FE2-A6D4-5CB73028AA30}"/>
            </c:ext>
          </c:extLst>
        </c:ser>
        <c:ser>
          <c:idx val="5"/>
          <c:order val="5"/>
          <c:tx>
            <c:strRef>
              <c:f>filosofia!$A$324</c:f>
              <c:strCache>
                <c:ptCount val="1"/>
                <c:pt idx="0">
                  <c:v>Sergio Arboleda**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22225">
                <a:solidFill>
                  <a:srgbClr val="00B0F0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2.204615859373556E-2"/>
                  <c:y val="3.99825550871272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90-4FE2-A6D4-5CB73028AA3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filosofia!$F$318:$L$318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filosofia!$F$324:$L$324</c:f>
              <c:numCache>
                <c:formatCode>General</c:formatCode>
                <c:ptCount val="7"/>
                <c:pt idx="0">
                  <c:v>13</c:v>
                </c:pt>
                <c:pt idx="1">
                  <c:v>8</c:v>
                </c:pt>
                <c:pt idx="2">
                  <c:v>25</c:v>
                </c:pt>
                <c:pt idx="3">
                  <c:v>18</c:v>
                </c:pt>
                <c:pt idx="4">
                  <c:v>9</c:v>
                </c:pt>
                <c:pt idx="5">
                  <c:v>22</c:v>
                </c:pt>
                <c:pt idx="6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190-4FE2-A6D4-5CB73028AA30}"/>
            </c:ext>
          </c:extLst>
        </c:ser>
        <c:ser>
          <c:idx val="7"/>
          <c:order val="7"/>
          <c:tx>
            <c:strRef>
              <c:f>filosofia!$A$326</c:f>
              <c:strCache>
                <c:ptCount val="1"/>
                <c:pt idx="0">
                  <c:v>Sabana</c:v>
                </c:pt>
              </c:strCache>
            </c:strRef>
          </c:tx>
          <c:spPr>
            <a:ln w="28575" cap="rnd">
              <a:solidFill>
                <a:srgbClr val="1409E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1409E9"/>
              </a:solidFill>
              <a:ln w="22225">
                <a:solidFill>
                  <a:srgbClr val="1409E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filosofia!$F$318:$L$318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filosofia!$F$326:$L$326</c:f>
              <c:numCache>
                <c:formatCode>General</c:formatCode>
                <c:ptCount val="7"/>
                <c:pt idx="1">
                  <c:v>8</c:v>
                </c:pt>
                <c:pt idx="2">
                  <c:v>16</c:v>
                </c:pt>
                <c:pt idx="3">
                  <c:v>12</c:v>
                </c:pt>
                <c:pt idx="4">
                  <c:v>7</c:v>
                </c:pt>
                <c:pt idx="5">
                  <c:v>5</c:v>
                </c:pt>
                <c:pt idx="6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4190-4FE2-A6D4-5CB73028AA3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621232848"/>
        <c:axId val="-621236656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filosofia!$A$321</c15:sqref>
                        </c15:formulaRef>
                      </c:ext>
                    </c:extLst>
                    <c:strCache>
                      <c:ptCount val="1"/>
                      <c:pt idx="0">
                        <c:v>Javeriana*3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filosofia!$F$318:$L$318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filosofia!$F$321:$L$321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9-4190-4FE2-A6D4-5CB73028AA30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filosofia!$A$323</c15:sqref>
                        </c15:formulaRef>
                      </c:ext>
                    </c:extLst>
                    <c:strCache>
                      <c:ptCount val="1"/>
                      <c:pt idx="0">
                        <c:v>Rosario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filosofia!$F$318:$L$318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filosofia!$F$323:$L$323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12</c:v>
                      </c:pt>
                      <c:pt idx="1">
                        <c:v>5</c:v>
                      </c:pt>
                      <c:pt idx="2">
                        <c:v>8</c:v>
                      </c:pt>
                      <c:pt idx="3">
                        <c:v>6</c:v>
                      </c:pt>
                      <c:pt idx="4">
                        <c:v>7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A-4190-4FE2-A6D4-5CB73028AA30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filosofia!$A$325</c15:sqref>
                        </c15:formulaRef>
                      </c:ext>
                    </c:extLst>
                    <c:strCache>
                      <c:ptCount val="1"/>
                      <c:pt idx="0">
                        <c:v>Bosque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s-419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filosofia!$F$318:$L$318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2010</c:v>
                      </c:pt>
                      <c:pt idx="1">
                        <c:v>2011</c:v>
                      </c:pt>
                      <c:pt idx="2">
                        <c:v>2012</c:v>
                      </c:pt>
                      <c:pt idx="3">
                        <c:v>2013</c:v>
                      </c:pt>
                      <c:pt idx="4">
                        <c:v>2014</c:v>
                      </c:pt>
                      <c:pt idx="5">
                        <c:v>2015</c:v>
                      </c:pt>
                      <c:pt idx="6">
                        <c:v>2016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filosofia!$F$325:$L$325</c15:sqref>
                        </c15:formulaRef>
                      </c:ext>
                    </c:extLst>
                    <c:numCache>
                      <c:formatCode>General</c:formatCode>
                      <c:ptCount val="7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B-4190-4FE2-A6D4-5CB73028AA30}"/>
                  </c:ext>
                </c:extLst>
              </c15:ser>
            </c15:filteredLineSeries>
          </c:ext>
        </c:extLst>
      </c:lineChart>
      <c:catAx>
        <c:axId val="-621232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21236656"/>
        <c:crosses val="autoZero"/>
        <c:auto val="1"/>
        <c:lblAlgn val="ctr"/>
        <c:lblOffset val="100"/>
        <c:noMultiLvlLbl val="0"/>
      </c:catAx>
      <c:valAx>
        <c:axId val="-621236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_);_(* \(#,##0\);_(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21232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Hoja2!$C$4</c:f>
              <c:strCache>
                <c:ptCount val="1"/>
                <c:pt idx="0">
                  <c:v>Uniandes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22225">
                <a:solidFill>
                  <a:srgbClr val="FFFF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5963325661020878E-2"/>
                  <c:y val="-8.6235887316925966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4A8-44B0-81F4-5DE897405027}"/>
                </c:ext>
              </c:extLst>
            </c:dLbl>
            <c:dLbl>
              <c:idx val="2"/>
              <c:layout>
                <c:manualLayout>
                  <c:x val="-3.2221308713921114E-2"/>
                  <c:y val="-3.52787250768770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4A8-44B0-81F4-5DE8974050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Hoja2!$B$5:$B$11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Hoja2!$C$5:$C$11</c:f>
              <c:numCache>
                <c:formatCode>General</c:formatCode>
                <c:ptCount val="7"/>
                <c:pt idx="0">
                  <c:v>7</c:v>
                </c:pt>
                <c:pt idx="1">
                  <c:v>15</c:v>
                </c:pt>
                <c:pt idx="2">
                  <c:v>11</c:v>
                </c:pt>
                <c:pt idx="3">
                  <c:v>10</c:v>
                </c:pt>
                <c:pt idx="4">
                  <c:v>12</c:v>
                </c:pt>
                <c:pt idx="5">
                  <c:v>10</c:v>
                </c:pt>
                <c:pt idx="6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4A8-44B0-81F4-5DE897405027}"/>
            </c:ext>
          </c:extLst>
        </c:ser>
        <c:ser>
          <c:idx val="1"/>
          <c:order val="1"/>
          <c:tx>
            <c:strRef>
              <c:f>Hoja2!$D$4</c:f>
              <c:strCache>
                <c:ptCount val="1"/>
                <c:pt idx="0">
                  <c:v>Javeriana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30A0"/>
              </a:solidFill>
              <a:ln w="22225">
                <a:solidFill>
                  <a:srgbClr val="7030A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7484033894199543E-2"/>
                  <c:y val="-8.6235887316925966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4A8-44B0-81F4-5DE8974050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Hoja2!$B$5:$B$11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Hoja2!$D$5:$D$11</c:f>
              <c:numCache>
                <c:formatCode>General</c:formatCode>
                <c:ptCount val="7"/>
                <c:pt idx="0">
                  <c:v>8</c:v>
                </c:pt>
                <c:pt idx="1">
                  <c:v>6</c:v>
                </c:pt>
                <c:pt idx="2">
                  <c:v>22</c:v>
                </c:pt>
                <c:pt idx="3">
                  <c:v>29</c:v>
                </c:pt>
                <c:pt idx="4">
                  <c:v>30</c:v>
                </c:pt>
                <c:pt idx="5">
                  <c:v>21</c:v>
                </c:pt>
                <c:pt idx="6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54A8-44B0-81F4-5DE897405027}"/>
            </c:ext>
          </c:extLst>
        </c:ser>
        <c:ser>
          <c:idx val="3"/>
          <c:order val="2"/>
          <c:tx>
            <c:strRef>
              <c:f>Hoja2!$E$4</c:f>
              <c:strCache>
                <c:ptCount val="1"/>
                <c:pt idx="0">
                  <c:v>Santo Tomás</c:v>
                </c:pt>
              </c:strCache>
            </c:strRef>
          </c:tx>
          <c:spPr>
            <a:ln w="28575" cap="rnd">
              <a:solidFill>
                <a:srgbClr val="00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22225">
                <a:solidFill>
                  <a:srgbClr val="00FF00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Hoja2!$B$5:$B$11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Hoja2!$E$5:$E$11</c:f>
              <c:numCache>
                <c:formatCode>General</c:formatCode>
                <c:ptCount val="7"/>
                <c:pt idx="0">
                  <c:v>17</c:v>
                </c:pt>
                <c:pt idx="1">
                  <c:v>17</c:v>
                </c:pt>
                <c:pt idx="2">
                  <c:v>8</c:v>
                </c:pt>
                <c:pt idx="3">
                  <c:v>0</c:v>
                </c:pt>
                <c:pt idx="4">
                  <c:v>8</c:v>
                </c:pt>
                <c:pt idx="5">
                  <c:v>7</c:v>
                </c:pt>
                <c:pt idx="6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54A8-44B0-81F4-5DE897405027}"/>
            </c:ext>
          </c:extLst>
        </c:ser>
        <c:ser>
          <c:idx val="5"/>
          <c:order val="3"/>
          <c:tx>
            <c:strRef>
              <c:f>Hoja2!$F$4</c:f>
              <c:strCache>
                <c:ptCount val="1"/>
                <c:pt idx="0">
                  <c:v>Sergio Arboleda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22225">
                <a:solidFill>
                  <a:srgbClr val="00B0F0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2.204615859373556E-2"/>
                  <c:y val="3.99825550871272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4A8-44B0-81F4-5DE8974050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Hoja2!$B$5:$B$11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Hoja2!$F$5:$F$11</c:f>
              <c:numCache>
                <c:formatCode>General</c:formatCode>
                <c:ptCount val="7"/>
                <c:pt idx="0">
                  <c:v>13</c:v>
                </c:pt>
                <c:pt idx="1">
                  <c:v>9</c:v>
                </c:pt>
                <c:pt idx="2">
                  <c:v>36</c:v>
                </c:pt>
                <c:pt idx="3">
                  <c:v>12</c:v>
                </c:pt>
                <c:pt idx="4">
                  <c:v>11</c:v>
                </c:pt>
                <c:pt idx="5">
                  <c:v>8</c:v>
                </c:pt>
                <c:pt idx="6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54A8-44B0-81F4-5DE897405027}"/>
            </c:ext>
          </c:extLst>
        </c:ser>
        <c:ser>
          <c:idx val="6"/>
          <c:order val="4"/>
          <c:tx>
            <c:strRef>
              <c:f>Hoja2!$G$4</c:f>
              <c:strCache>
                <c:ptCount val="1"/>
                <c:pt idx="0">
                  <c:v>Sabana 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dLbls>
            <c:dLbl>
              <c:idx val="4"/>
              <c:layout>
                <c:manualLayout>
                  <c:x val="-3.5630160060780187E-3"/>
                  <c:y val="1.463519472395459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4A8-44B0-81F4-5DE8974050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Hoja2!$B$5:$B$11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Hoja2!$G$5:$G$11</c:f>
              <c:numCache>
                <c:formatCode>General</c:formatCode>
                <c:ptCount val="7"/>
                <c:pt idx="1">
                  <c:v>3</c:v>
                </c:pt>
                <c:pt idx="2">
                  <c:v>5</c:v>
                </c:pt>
                <c:pt idx="3">
                  <c:v>7</c:v>
                </c:pt>
                <c:pt idx="4">
                  <c:v>4</c:v>
                </c:pt>
                <c:pt idx="5">
                  <c:v>4</c:v>
                </c:pt>
                <c:pt idx="6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54A8-44B0-81F4-5DE8974050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702349200"/>
        <c:axId val="-702348656"/>
        <c:extLst/>
      </c:lineChart>
      <c:catAx>
        <c:axId val="-70234920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419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48656"/>
        <c:crosses val="autoZero"/>
        <c:auto val="1"/>
        <c:lblAlgn val="ctr"/>
        <c:lblOffset val="100"/>
        <c:noMultiLvlLbl val="0"/>
      </c:catAx>
      <c:valAx>
        <c:axId val="-702348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419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0234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B07-40AA-8769-51802D2B750B}"/>
              </c:ext>
            </c:extLst>
          </c:dPt>
          <c:dPt>
            <c:idx val="1"/>
            <c:invertIfNegative val="0"/>
            <c:bubble3D val="0"/>
            <c:spPr>
              <a:solidFill>
                <a:srgbClr val="2D2D8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B07-40AA-8769-51802D2B750B}"/>
              </c:ext>
            </c:extLst>
          </c:dPt>
          <c:dPt>
            <c:idx val="2"/>
            <c:invertIfNegative val="0"/>
            <c:bubble3D val="0"/>
            <c:spPr>
              <a:solidFill>
                <a:srgbClr val="2D2D8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B07-40AA-8769-51802D2B750B}"/>
              </c:ext>
            </c:extLst>
          </c:dPt>
          <c:dPt>
            <c:idx val="3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B07-40AA-8769-51802D2B750B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B07-40AA-8769-51802D2B750B}"/>
              </c:ext>
            </c:extLst>
          </c:dPt>
          <c:dPt>
            <c:idx val="5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B07-40AA-8769-51802D2B750B}"/>
              </c:ext>
            </c:extLst>
          </c:dPt>
          <c:dPt>
            <c:idx val="6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B07-40AA-8769-51802D2B750B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30348BC1-C5DB-4181-A574-9A7D06AE4283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B07-40AA-8769-51802D2B750B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84F0D88E-31E8-442E-ACBD-7EA733F8C9D3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0B07-40AA-8769-51802D2B750B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B6AB9735-89A3-44B2-869F-F6C6CAD73BA6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0B07-40AA-8769-51802D2B750B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E2C2D529-31A5-471A-8BE7-9082B3705D07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0B07-40AA-8769-51802D2B750B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BF6BDDCB-ABBC-4613-8873-3CBC79ED5B22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0B07-40AA-8769-51802D2B750B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r>
                      <a:rPr lang="en-US" sz="1400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$</a:t>
                    </a:r>
                    <a:fld id="{ED69E03B-2937-4BA5-A19D-F9A14C19DF75}" type="VALUE">
                      <a:rPr lang="en-US" sz="1400" smtClean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pPr/>
                      <a:t>[VALOR]</a:t>
                    </a:fld>
                    <a:endParaRPr lang="en-US" sz="1400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0B07-40AA-8769-51802D2B750B}"/>
                </c:ext>
              </c:extLst>
            </c:dLbl>
            <c:dLbl>
              <c:idx val="6"/>
              <c:tx>
                <c:rich>
                  <a:bodyPr/>
                  <a:lstStyle/>
                  <a:p>
                    <a:r>
                      <a:rPr lang="en-US" dirty="0"/>
                      <a:t>$</a:t>
                    </a:r>
                    <a:fld id="{D024653B-F2EA-4AA7-BDBF-E97274218AB0}" type="VALUE">
                      <a:rPr lang="en-US" smtClean="0"/>
                      <a:pPr/>
                      <a:t>[VALOR]</a:t>
                    </a:fld>
                    <a:endParaRPr lang="en-US" dirty="0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0B07-40AA-8769-51802D2B750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s-419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Hoja1!$D$258:$J$258</c:f>
              <c:strCache>
                <c:ptCount val="7"/>
                <c:pt idx="0">
                  <c:v>U. Andes</c:v>
                </c:pt>
                <c:pt idx="1">
                  <c:v>U. Sabana</c:v>
                </c:pt>
                <c:pt idx="2">
                  <c:v>U. Sabana</c:v>
                </c:pt>
                <c:pt idx="3">
                  <c:v>U. Javeriana</c:v>
                </c:pt>
                <c:pt idx="4">
                  <c:v>U. Rosario</c:v>
                </c:pt>
                <c:pt idx="5">
                  <c:v>U. Sergio Arboleda </c:v>
                </c:pt>
                <c:pt idx="6">
                  <c:v>U. Santo Tomás</c:v>
                </c:pt>
              </c:strCache>
            </c:strRef>
          </c:cat>
          <c:val>
            <c:numRef>
              <c:f>Hoja1!$D$259:$J$259</c:f>
              <c:numCache>
                <c:formatCode>#,##0</c:formatCode>
                <c:ptCount val="7"/>
                <c:pt idx="0">
                  <c:v>15402000</c:v>
                </c:pt>
                <c:pt idx="1">
                  <c:v>7000000</c:v>
                </c:pt>
                <c:pt idx="2">
                  <c:v>5800000</c:v>
                </c:pt>
                <c:pt idx="3">
                  <c:v>5733000</c:v>
                </c:pt>
                <c:pt idx="4">
                  <c:v>5620000</c:v>
                </c:pt>
                <c:pt idx="5">
                  <c:v>3500000</c:v>
                </c:pt>
                <c:pt idx="6">
                  <c:v>3150000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B07-40AA-8769-51802D2B75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702347568"/>
        <c:axId val="-702342128"/>
      </c:barChart>
      <c:catAx>
        <c:axId val="-702347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2342128"/>
        <c:crosses val="autoZero"/>
        <c:auto val="1"/>
        <c:lblAlgn val="ctr"/>
        <c:lblOffset val="100"/>
        <c:noMultiLvlLbl val="0"/>
      </c:catAx>
      <c:valAx>
        <c:axId val="-702342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es-419"/>
          </a:p>
        </c:txPr>
        <c:crossAx val="-70234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filosofia!$B$59</c:f>
              <c:strCache>
                <c:ptCount val="1"/>
                <c:pt idx="0">
                  <c:v>Periodo I</c:v>
                </c:pt>
              </c:strCache>
            </c:strRef>
          </c:tx>
          <c:spPr>
            <a:ln w="28557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2060"/>
              </a:solidFill>
              <a:ln w="22211">
                <a:solidFill>
                  <a:srgbClr val="00206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0748486681078062E-2"/>
                  <c:y val="-3.18083057604699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458-45F6-9898-5EFBD4EF388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9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filosofia!$A$60:$A$66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filosofia!$B$60:$B$66</c:f>
              <c:numCache>
                <c:formatCode>General</c:formatCode>
                <c:ptCount val="7"/>
                <c:pt idx="0">
                  <c:v>4</c:v>
                </c:pt>
                <c:pt idx="1">
                  <c:v>7</c:v>
                </c:pt>
                <c:pt idx="2">
                  <c:v>2</c:v>
                </c:pt>
                <c:pt idx="3">
                  <c:v>6</c:v>
                </c:pt>
                <c:pt idx="4">
                  <c:v>9</c:v>
                </c:pt>
                <c:pt idx="5">
                  <c:v>8</c:v>
                </c:pt>
                <c:pt idx="6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58-45F6-9898-5EFBD4EF388C}"/>
            </c:ext>
          </c:extLst>
        </c:ser>
        <c:ser>
          <c:idx val="1"/>
          <c:order val="1"/>
          <c:tx>
            <c:strRef>
              <c:f>filosofia!$C$59</c:f>
              <c:strCache>
                <c:ptCount val="1"/>
                <c:pt idx="0">
                  <c:v>Periodo II</c:v>
                </c:pt>
              </c:strCache>
            </c:strRef>
          </c:tx>
          <c:spPr>
            <a:ln w="28557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0000"/>
              </a:solidFill>
              <a:ln w="22211">
                <a:solidFill>
                  <a:srgbClr val="FF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0748486681078062E-2"/>
                  <c:y val="2.95362839204362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458-45F6-9898-5EFBD4EF388C}"/>
                </c:ext>
              </c:extLst>
            </c:dLbl>
            <c:dLbl>
              <c:idx val="1"/>
              <c:layout>
                <c:manualLayout>
                  <c:x val="-1.7290405567565052E-2"/>
                  <c:y val="2.95362839204362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458-45F6-9898-5EFBD4EF388C}"/>
                </c:ext>
              </c:extLst>
            </c:dLbl>
            <c:dLbl>
              <c:idx val="3"/>
              <c:layout>
                <c:manualLayout>
                  <c:x val="-2.2477527237834565E-2"/>
                  <c:y val="2.95362839204362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458-45F6-9898-5EFBD4EF388C}"/>
                </c:ext>
              </c:extLst>
            </c:dLbl>
            <c:dLbl>
              <c:idx val="4"/>
              <c:layout>
                <c:manualLayout>
                  <c:x val="-1.5561365010808672E-2"/>
                  <c:y val="2.95362839204362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458-45F6-9898-5EFBD4EF388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9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filosofia!$A$60:$A$66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filosofia!$C$60:$C$66</c:f>
              <c:numCache>
                <c:formatCode>General</c:formatCode>
                <c:ptCount val="7"/>
                <c:pt idx="0">
                  <c:v>4</c:v>
                </c:pt>
                <c:pt idx="1">
                  <c:v>4</c:v>
                </c:pt>
                <c:pt idx="2">
                  <c:v>6</c:v>
                </c:pt>
                <c:pt idx="3">
                  <c:v>4</c:v>
                </c:pt>
                <c:pt idx="4">
                  <c:v>4</c:v>
                </c:pt>
                <c:pt idx="5">
                  <c:v>4</c:v>
                </c:pt>
                <c:pt idx="6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458-45F6-9898-5EFBD4EF38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674783376"/>
        <c:axId val="-674786640"/>
      </c:lineChart>
      <c:catAx>
        <c:axId val="-67478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19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9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6640"/>
        <c:crosses val="autoZero"/>
        <c:auto val="1"/>
        <c:lblAlgn val="ctr"/>
        <c:lblOffset val="100"/>
        <c:noMultiLvlLbl val="0"/>
      </c:catAx>
      <c:valAx>
        <c:axId val="-674786640"/>
        <c:scaling>
          <c:orientation val="minMax"/>
        </c:scaling>
        <c:delete val="0"/>
        <c:axPos val="l"/>
        <c:majorGridlines>
          <c:spPr>
            <a:ln w="9519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9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3376"/>
        <c:crosses val="autoZero"/>
        <c:crossBetween val="between"/>
      </c:valAx>
      <c:spPr>
        <a:noFill/>
        <a:ln w="25384">
          <a:noFill/>
        </a:ln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99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filosofia!$D$26</c:f>
              <c:strCache>
                <c:ptCount val="1"/>
                <c:pt idx="0">
                  <c:v>Pilo Paga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5.4067440874838536E-2"/>
                  <c:y val="-2.159742735526747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082-47A5-B844-9880F2C7A9F9}"/>
                </c:ext>
              </c:extLst>
            </c:dLbl>
            <c:dLbl>
              <c:idx val="1"/>
              <c:layout>
                <c:manualLayout>
                  <c:x val="-2.0508038578600687E-2"/>
                  <c:y val="-8.64086653603309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82-47A5-B844-9880F2C7A9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filosofia!$A$31:$A$33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filosofia!$D$31:$D$33</c:f>
              <c:numCache>
                <c:formatCode>General</c:formatCode>
                <c:ptCount val="3"/>
                <c:pt idx="0">
                  <c:v>10</c:v>
                </c:pt>
                <c:pt idx="1">
                  <c:v>12</c:v>
                </c:pt>
                <c:pt idx="2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082-47A5-B844-9880F2C7A9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74780112"/>
        <c:axId val="-674782288"/>
      </c:lineChart>
      <c:catAx>
        <c:axId val="-67478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2288"/>
        <c:crosses val="autoZero"/>
        <c:auto val="1"/>
        <c:lblAlgn val="ctr"/>
        <c:lblOffset val="100"/>
        <c:noMultiLvlLbl val="0"/>
      </c:catAx>
      <c:valAx>
        <c:axId val="-674782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filosofia!$D$41</c:f>
              <c:strCache>
                <c:ptCount val="1"/>
                <c:pt idx="0">
                  <c:v>Pilo Paga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4.4547557294326391E-2"/>
                  <c:y val="-7.3937153419593345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A9C-4370-92C9-D1CFCAD737D2}"/>
                </c:ext>
              </c:extLst>
            </c:dLbl>
            <c:dLbl>
              <c:idx val="1"/>
              <c:layout>
                <c:manualLayout>
                  <c:x val="3.7122969837586326E-3"/>
                  <c:y val="-5.914972273567474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A9C-4370-92C9-D1CFCAD737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filosofia!$A$46:$A$48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filosofia!$D$46:$D$48</c:f>
              <c:numCache>
                <c:formatCode>General</c:formatCode>
                <c:ptCount val="3"/>
                <c:pt idx="0">
                  <c:v>8</c:v>
                </c:pt>
                <c:pt idx="1">
                  <c:v>4</c:v>
                </c:pt>
                <c:pt idx="2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9C-4370-92C9-D1CFCAD737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74785552"/>
        <c:axId val="-674783920"/>
      </c:lineChart>
      <c:catAx>
        <c:axId val="-674785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3920"/>
        <c:crosses val="autoZero"/>
        <c:auto val="1"/>
        <c:lblAlgn val="ctr"/>
        <c:lblOffset val="100"/>
        <c:noMultiLvlLbl val="0"/>
      </c:catAx>
      <c:valAx>
        <c:axId val="-674783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478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filosofia!$D$59</c:f>
              <c:strCache>
                <c:ptCount val="1"/>
                <c:pt idx="0">
                  <c:v>Pilo Paga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3.712296441193863E-2"/>
                  <c:y val="5.46341631293759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7F8-4C52-858C-EA1946ED4538}"/>
                </c:ext>
              </c:extLst>
            </c:dLbl>
            <c:dLbl>
              <c:idx val="1"/>
              <c:layout>
                <c:manualLayout>
                  <c:x val="1.2993039443155453E-2"/>
                  <c:y val="-7.804875650508766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7F8-4C52-858C-EA1946ED45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filosofia!$A$64:$A$66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filosofia!$D$64:$D$66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7F8-4C52-858C-EA1946ED45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70263712"/>
        <c:axId val="-670262080"/>
      </c:lineChart>
      <c:catAx>
        <c:axId val="-670263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62080"/>
        <c:crosses val="autoZero"/>
        <c:auto val="1"/>
        <c:lblAlgn val="ctr"/>
        <c:lblOffset val="100"/>
        <c:noMultiLvlLbl val="0"/>
      </c:catAx>
      <c:valAx>
        <c:axId val="-670262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6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filosofia!$G$107</c:f>
              <c:strCache>
                <c:ptCount val="1"/>
                <c:pt idx="0">
                  <c:v>I. Selectividad</c:v>
                </c:pt>
              </c:strCache>
            </c:strRef>
          </c:tx>
          <c:spPr>
            <a:ln w="28507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92D050"/>
              </a:solidFill>
              <a:ln w="22172">
                <a:solidFill>
                  <a:srgbClr val="92D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5.2346052480075393E-2"/>
                  <c:y val="0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D5F-4A6A-B1EC-474DDE30A170}"/>
                </c:ext>
              </c:extLst>
            </c:dLbl>
            <c:dLbl>
              <c:idx val="1"/>
              <c:layout>
                <c:manualLayout>
                  <c:x val="-3.2083064423272044E-2"/>
                  <c:y val="2.70432372387505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D5F-4A6A-B1EC-474DDE30A170}"/>
                </c:ext>
              </c:extLst>
            </c:dLbl>
            <c:dLbl>
              <c:idx val="2"/>
              <c:layout>
                <c:manualLayout>
                  <c:x val="-3.2083064423272016E-2"/>
                  <c:y val="-2.253603103229218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D5F-4A6A-B1EC-474DDE30A170}"/>
                </c:ext>
              </c:extLst>
            </c:dLbl>
            <c:dLbl>
              <c:idx val="4"/>
              <c:layout>
                <c:manualLayout>
                  <c:x val="-2.8705899747138119E-2"/>
                  <c:y val="3.15504434452089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D5F-4A6A-B1EC-474DDE30A1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filosofia!$F$108:$F$114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filosofia!$G$108:$G$114</c:f>
              <c:numCache>
                <c:formatCode>0%</c:formatCode>
                <c:ptCount val="7"/>
                <c:pt idx="0">
                  <c:v>0.86956521739130432</c:v>
                </c:pt>
                <c:pt idx="1">
                  <c:v>0.69565217391304346</c:v>
                </c:pt>
                <c:pt idx="2">
                  <c:v>1</c:v>
                </c:pt>
                <c:pt idx="3">
                  <c:v>0.77777777777777779</c:v>
                </c:pt>
                <c:pt idx="4">
                  <c:v>0.29411764705882354</c:v>
                </c:pt>
                <c:pt idx="5">
                  <c:v>0.31578947368421051</c:v>
                </c:pt>
                <c:pt idx="6">
                  <c:v>0.55000000000000004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D5F-4A6A-B1EC-474DDE30A170}"/>
            </c:ext>
          </c:extLst>
        </c:ser>
        <c:ser>
          <c:idx val="1"/>
          <c:order val="1"/>
          <c:tx>
            <c:strRef>
              <c:f>filosofia!$H$107</c:f>
              <c:strCache>
                <c:ptCount val="1"/>
                <c:pt idx="0">
                  <c:v>I. Absorción</c:v>
                </c:pt>
              </c:strCache>
            </c:strRef>
          </c:tx>
          <c:spPr>
            <a:ln w="28507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2060"/>
              </a:solidFill>
              <a:ln w="22172">
                <a:solidFill>
                  <a:srgbClr val="00206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3.377164676133898E-2"/>
                  <c:y val="4.056485585812592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D5F-4A6A-B1EC-474DDE30A170}"/>
                </c:ext>
              </c:extLst>
            </c:dLbl>
            <c:dLbl>
              <c:idx val="1"/>
              <c:layout>
                <c:manualLayout>
                  <c:x val="-2.3640152732937274E-2"/>
                  <c:y val="4.50720620645843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D5F-4A6A-B1EC-474DDE30A170}"/>
                </c:ext>
              </c:extLst>
            </c:dLbl>
            <c:dLbl>
              <c:idx val="2"/>
              <c:layout>
                <c:manualLayout>
                  <c:x val="-2.1951570394870328E-2"/>
                  <c:y val="3.605764965166748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D5F-4A6A-B1EC-474DDE30A170}"/>
                </c:ext>
              </c:extLst>
            </c:dLbl>
            <c:dLbl>
              <c:idx val="3"/>
              <c:layout>
                <c:manualLayout>
                  <c:x val="-3.0394482085205066E-2"/>
                  <c:y val="-3.60576496516675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D5F-4A6A-B1EC-474DDE30A170}"/>
                </c:ext>
              </c:extLst>
            </c:dLbl>
            <c:dLbl>
              <c:idx val="4"/>
              <c:layout>
                <c:manualLayout>
                  <c:x val="-1.8574405718736555E-2"/>
                  <c:y val="-3.15504434452090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D5F-4A6A-B1EC-474DDE30A170}"/>
                </c:ext>
              </c:extLst>
            </c:dLbl>
            <c:dLbl>
              <c:idx val="5"/>
              <c:layout>
                <c:manualLayout>
                  <c:x val="-3.2108153781157583E-2"/>
                  <c:y val="2.817983617023030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DD5F-4A6A-B1EC-474DDE30A1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filosofia!$F$108:$F$114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filosofia!$H$108:$H$114</c:f>
              <c:numCache>
                <c:formatCode>0%</c:formatCode>
                <c:ptCount val="7"/>
                <c:pt idx="0">
                  <c:v>0.2</c:v>
                </c:pt>
                <c:pt idx="1">
                  <c:v>0.25</c:v>
                </c:pt>
                <c:pt idx="2">
                  <c:v>0.5</c:v>
                </c:pt>
                <c:pt idx="3">
                  <c:v>0.5714285714285714</c:v>
                </c:pt>
                <c:pt idx="4">
                  <c:v>0.8</c:v>
                </c:pt>
                <c:pt idx="5">
                  <c:v>0.66666666666666663</c:v>
                </c:pt>
                <c:pt idx="6">
                  <c:v>0.73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DD5F-4A6A-B1EC-474DDE30A170}"/>
            </c:ext>
          </c:extLst>
        </c:ser>
        <c:ser>
          <c:idx val="2"/>
          <c:order val="2"/>
          <c:tx>
            <c:strRef>
              <c:f>filosofia!$I$107</c:f>
              <c:strCache>
                <c:ptCount val="1"/>
                <c:pt idx="0">
                  <c:v>I. Vínculación</c:v>
                </c:pt>
              </c:strCache>
            </c:strRef>
          </c:tx>
          <c:spPr>
            <a:ln w="28507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0000"/>
              </a:solidFill>
              <a:ln w="22172">
                <a:solidFill>
                  <a:srgbClr val="FF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4.5593046116383741E-2"/>
                  <c:y val="-4.07384068027202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DD5F-4A6A-B1EC-474DDE30A170}"/>
                </c:ext>
              </c:extLst>
            </c:dLbl>
            <c:dLbl>
              <c:idx val="1"/>
              <c:layout>
                <c:manualLayout>
                  <c:x val="-4.0532518986457489E-2"/>
                  <c:y val="-4.41088927194588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DD5F-4A6A-B1EC-474DDE30A170}"/>
                </c:ext>
              </c:extLst>
            </c:dLbl>
            <c:dLbl>
              <c:idx val="2"/>
              <c:layout>
                <c:manualLayout>
                  <c:x val="-2.1951570394870328E-2"/>
                  <c:y val="-3.15504434452090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DD5F-4A6A-B1EC-474DDE30A170}"/>
                </c:ext>
              </c:extLst>
            </c:dLbl>
            <c:dLbl>
              <c:idx val="3"/>
              <c:layout>
                <c:manualLayout>
                  <c:x val="-2.0262988056803377E-2"/>
                  <c:y val="4.056485585812592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DD5F-4A6A-B1EC-474DDE30A170}"/>
                </c:ext>
              </c:extLst>
            </c:dLbl>
            <c:dLbl>
              <c:idx val="4"/>
              <c:layout>
                <c:manualLayout>
                  <c:x val="-1.8574405718736555E-2"/>
                  <c:y val="3.605764965166748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DD5F-4A6A-B1EC-474DDE30A170}"/>
                </c:ext>
              </c:extLst>
            </c:dLbl>
            <c:dLbl>
              <c:idx val="5"/>
              <c:layout>
                <c:manualLayout>
                  <c:x val="2.1968736797634135E-2"/>
                  <c:y val="-5.81122742997992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D5F-4A6A-B1EC-474DDE30A1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filosofia!$F$108:$F$114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filosofia!$I$108:$I$114</c:f>
              <c:numCache>
                <c:formatCode>0%</c:formatCode>
                <c:ptCount val="7"/>
                <c:pt idx="0">
                  <c:v>0.36363636363636365</c:v>
                </c:pt>
                <c:pt idx="1">
                  <c:v>0.36363636363636365</c:v>
                </c:pt>
                <c:pt idx="2">
                  <c:v>0.75</c:v>
                </c:pt>
                <c:pt idx="3">
                  <c:v>0.5</c:v>
                </c:pt>
                <c:pt idx="4">
                  <c:v>0.66666666666666663</c:v>
                </c:pt>
                <c:pt idx="5">
                  <c:v>0.66666666666666663</c:v>
                </c:pt>
                <c:pt idx="6">
                  <c:v>1.33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DD5F-4A6A-B1EC-474DDE30A1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738590048"/>
        <c:axId val="-738578624"/>
      </c:lineChart>
      <c:catAx>
        <c:axId val="-738590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02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38578624"/>
        <c:crosses val="autoZero"/>
        <c:auto val="1"/>
        <c:lblAlgn val="ctr"/>
        <c:lblOffset val="100"/>
        <c:noMultiLvlLbl val="0"/>
      </c:catAx>
      <c:valAx>
        <c:axId val="-738578624"/>
        <c:scaling>
          <c:orientation val="minMax"/>
        </c:scaling>
        <c:delete val="0"/>
        <c:axPos val="l"/>
        <c:majorGridlines>
          <c:spPr>
            <a:ln w="9502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38590048"/>
        <c:crosses val="autoZero"/>
        <c:crossBetween val="between"/>
      </c:valAx>
      <c:spPr>
        <a:noFill/>
        <a:ln w="25340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'[Gráfico en Microsoft PowerPoint]filosofia'!$C$105</c:f>
              <c:strCache>
                <c:ptCount val="1"/>
                <c:pt idx="0">
                  <c:v>I. Selectividad</c:v>
                </c:pt>
              </c:strCache>
            </c:strRef>
          </c:tx>
          <c:spPr>
            <a:ln w="2850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B050"/>
              </a:solidFill>
              <a:ln w="22170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7.2977753538924786E-2"/>
                  <c:y val="-9.0341112390745944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138-4272-A498-849BD50AA7DE}"/>
                </c:ext>
              </c:extLst>
            </c:dLbl>
            <c:dLbl>
              <c:idx val="1"/>
              <c:layout>
                <c:manualLayout>
                  <c:x val="-2.9854535538651104E-2"/>
                  <c:y val="-4.06535005758356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138-4272-A498-849BD50AA7DE}"/>
                </c:ext>
              </c:extLst>
            </c:dLbl>
            <c:dLbl>
              <c:idx val="2"/>
              <c:layout>
                <c:manualLayout>
                  <c:x val="-2.1561609000136865E-2"/>
                  <c:y val="-5.87217230539848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38-4272-A498-849BD50AA7DE}"/>
                </c:ext>
              </c:extLst>
            </c:dLbl>
            <c:dLbl>
              <c:idx val="3"/>
              <c:layout>
                <c:manualLayout>
                  <c:x val="-3.6488876769462386E-2"/>
                  <c:y val="-5.420466743444756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138-4272-A498-849BD50AA7DE}"/>
                </c:ext>
              </c:extLst>
            </c:dLbl>
            <c:dLbl>
              <c:idx val="4"/>
              <c:layout>
                <c:manualLayout>
                  <c:x val="-2.9854535538651045E-2"/>
                  <c:y val="4.517055619537288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138-4272-A498-849BD50AA7DE}"/>
                </c:ext>
              </c:extLst>
            </c:dLbl>
            <c:dLbl>
              <c:idx val="5"/>
              <c:layout>
                <c:manualLayout>
                  <c:x val="-1.4927267769325644E-2"/>
                  <c:y val="-4.517055619537296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138-4272-A498-849BD50AA7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'[Gráfico en Microsoft PowerPoint]filosofia'!$B$106:$B$112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'[Gráfico en Microsoft PowerPoint]filosofia'!$C$106:$C$112</c:f>
              <c:numCache>
                <c:formatCode>0%</c:formatCode>
                <c:ptCount val="7"/>
                <c:pt idx="0">
                  <c:v>1</c:v>
                </c:pt>
                <c:pt idx="1">
                  <c:v>0.875</c:v>
                </c:pt>
                <c:pt idx="2">
                  <c:v>0.6</c:v>
                </c:pt>
                <c:pt idx="3">
                  <c:v>0.75</c:v>
                </c:pt>
                <c:pt idx="4">
                  <c:v>0.56000000000000005</c:v>
                </c:pt>
                <c:pt idx="5">
                  <c:v>0.47</c:v>
                </c:pt>
                <c:pt idx="6">
                  <c:v>0.56499999999999995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1138-4272-A498-849BD50AA7DE}"/>
            </c:ext>
          </c:extLst>
        </c:ser>
        <c:ser>
          <c:idx val="1"/>
          <c:order val="1"/>
          <c:tx>
            <c:strRef>
              <c:f>'[Gráfico en Microsoft PowerPoint]filosofia'!$D$105</c:f>
              <c:strCache>
                <c:ptCount val="1"/>
                <c:pt idx="0">
                  <c:v>I. Absorción</c:v>
                </c:pt>
              </c:strCache>
            </c:strRef>
          </c:tx>
          <c:spPr>
            <a:ln w="28505" cap="rnd">
              <a:solidFill>
                <a:srgbClr val="00206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002060"/>
              </a:solidFill>
              <a:ln w="22170">
                <a:solidFill>
                  <a:srgbClr val="00206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3026241692707777E-2"/>
                  <c:y val="4.5170556195372972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138-4272-A498-849BD50AA7DE}"/>
                </c:ext>
              </c:extLst>
            </c:dLbl>
            <c:dLbl>
              <c:idx val="1"/>
              <c:layout>
                <c:manualLayout>
                  <c:x val="-2.9854535538651104E-2"/>
                  <c:y val="7.227288991259675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1138-4272-A498-849BD50AA7DE}"/>
                </c:ext>
              </c:extLst>
            </c:dLbl>
            <c:dLbl>
              <c:idx val="2"/>
              <c:layout>
                <c:manualLayout>
                  <c:x val="-2.3220194307839764E-2"/>
                  <c:y val="5.420466743444748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138-4272-A498-849BD50AA7DE}"/>
                </c:ext>
              </c:extLst>
            </c:dLbl>
            <c:dLbl>
              <c:idx val="3"/>
              <c:layout>
                <c:manualLayout>
                  <c:x val="-2.8195950230948209E-2"/>
                  <c:y val="5.87217230539848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1138-4272-A498-849BD50AA7DE}"/>
                </c:ext>
              </c:extLst>
            </c:dLbl>
            <c:dLbl>
              <c:idx val="5"/>
              <c:layout>
                <c:manualLayout>
                  <c:x val="-3.3171706154056839E-2"/>
                  <c:y val="5.872172305398477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138-4272-A498-849BD50AA7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'[Gráfico en Microsoft PowerPoint]filosofia'!$B$106:$B$112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'[Gráfico en Microsoft PowerPoint]filosofia'!$D$106:$D$112</c:f>
              <c:numCache>
                <c:formatCode>0%</c:formatCode>
                <c:ptCount val="7"/>
                <c:pt idx="0">
                  <c:v>0.11764705882352941</c:v>
                </c:pt>
                <c:pt idx="1">
                  <c:v>0.33333333333333331</c:v>
                </c:pt>
                <c:pt idx="2">
                  <c:v>0.22222222222222221</c:v>
                </c:pt>
                <c:pt idx="3">
                  <c:v>0.66666666666666663</c:v>
                </c:pt>
                <c:pt idx="4">
                  <c:v>1</c:v>
                </c:pt>
                <c:pt idx="5">
                  <c:v>0.44</c:v>
                </c:pt>
                <c:pt idx="6">
                  <c:v>0.38500000000000001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1138-4272-A498-849BD50AA7DE}"/>
            </c:ext>
          </c:extLst>
        </c:ser>
        <c:ser>
          <c:idx val="2"/>
          <c:order val="2"/>
          <c:tx>
            <c:strRef>
              <c:f>'[Gráfico en Microsoft PowerPoint]filosofia'!$E$105</c:f>
              <c:strCache>
                <c:ptCount val="1"/>
                <c:pt idx="0">
                  <c:v>I. Vínculación</c:v>
                </c:pt>
              </c:strCache>
            </c:strRef>
          </c:tx>
          <c:spPr>
            <a:ln w="2850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rgbClr val="FF0000"/>
              </a:solidFill>
              <a:ln w="22170">
                <a:solidFill>
                  <a:srgbClr val="FF00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3026241692707777E-2"/>
                  <c:y val="4.5170556195372139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1138-4272-A498-849BD50AA7DE}"/>
                </c:ext>
              </c:extLst>
            </c:dLbl>
            <c:dLbl>
              <c:idx val="1"/>
              <c:layout>
                <c:manualLayout>
                  <c:x val="-3.8147462077165253E-2"/>
                  <c:y val="-3.61364449562984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1138-4272-A498-849BD50AA7DE}"/>
                </c:ext>
              </c:extLst>
            </c:dLbl>
            <c:dLbl>
              <c:idx val="2"/>
              <c:layout>
                <c:manualLayout>
                  <c:x val="-4.146463269257096E-2"/>
                  <c:y val="-6.32387786735221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1138-4272-A498-849BD50AA7DE}"/>
                </c:ext>
              </c:extLst>
            </c:dLbl>
            <c:dLbl>
              <c:idx val="3"/>
              <c:layout>
                <c:manualLayout>
                  <c:x val="-3.4754400705380335E-2"/>
                  <c:y val="-5.87065853125062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1138-4272-A498-849BD50AA7DE}"/>
                </c:ext>
              </c:extLst>
            </c:dLbl>
            <c:dLbl>
              <c:idx val="4"/>
              <c:layout>
                <c:manualLayout>
                  <c:x val="-3.9806047384868183E-2"/>
                  <c:y val="-4.06535005758356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1138-4272-A498-849BD50AA7DE}"/>
                </c:ext>
              </c:extLst>
            </c:dLbl>
            <c:dLbl>
              <c:idx val="6"/>
              <c:layout>
                <c:manualLayout>
                  <c:x val="1.7815080030389441E-3"/>
                  <c:y val="-4.05847614340375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1138-4272-A498-849BD50AA7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'[Gráfico en Microsoft PowerPoint]filosofia'!$B$106:$B$112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'[Gráfico en Microsoft PowerPoint]filosofia'!$E$106:$E$112</c:f>
              <c:numCache>
                <c:formatCode>0%</c:formatCode>
                <c:ptCount val="7"/>
                <c:pt idx="0">
                  <c:v>0.36363636363636365</c:v>
                </c:pt>
                <c:pt idx="1">
                  <c:v>0.63636363636363635</c:v>
                </c:pt>
                <c:pt idx="2">
                  <c:v>0.25</c:v>
                </c:pt>
                <c:pt idx="3">
                  <c:v>0.75</c:v>
                </c:pt>
                <c:pt idx="4">
                  <c:v>1.5</c:v>
                </c:pt>
                <c:pt idx="5">
                  <c:v>1.33</c:v>
                </c:pt>
                <c:pt idx="6">
                  <c:v>0.625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1138-4272-A498-849BD50AA7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738588960"/>
        <c:axId val="-738585696"/>
      </c:lineChart>
      <c:catAx>
        <c:axId val="-73858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02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98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38585696"/>
        <c:crosses val="autoZero"/>
        <c:auto val="1"/>
        <c:lblAlgn val="ctr"/>
        <c:lblOffset val="100"/>
        <c:noMultiLvlLbl val="0"/>
      </c:catAx>
      <c:valAx>
        <c:axId val="-738585696"/>
        <c:scaling>
          <c:orientation val="minMax"/>
        </c:scaling>
        <c:delete val="0"/>
        <c:axPos val="l"/>
        <c:majorGridlines>
          <c:spPr>
            <a:ln w="9502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738588960"/>
        <c:crosses val="autoZero"/>
        <c:crossBetween val="between"/>
      </c:valAx>
      <c:spPr>
        <a:noFill/>
        <a:ln w="25338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419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8.5628035974583808E-2"/>
          <c:y val="3.1305654590567375E-2"/>
          <c:w val="0.88887278923493107"/>
          <c:h val="0.76923923436116526"/>
        </c:manualLayout>
      </c:layout>
      <c:lineChart>
        <c:grouping val="standard"/>
        <c:varyColors val="0"/>
        <c:ser>
          <c:idx val="0"/>
          <c:order val="0"/>
          <c:tx>
            <c:strRef>
              <c:f>'diapositiva 10'!$B$3</c:f>
              <c:strCache>
                <c:ptCount val="1"/>
                <c:pt idx="0">
                  <c:v>I. Selectividad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  <a:headEnd type="oval"/>
              <a:tailEnd type="oval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'diapositiva 10'!$C$2:$E$2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'diapositiva 10'!$C$3:$E$3</c:f>
              <c:numCache>
                <c:formatCode>0%</c:formatCode>
                <c:ptCount val="3"/>
                <c:pt idx="0">
                  <c:v>0.8</c:v>
                </c:pt>
                <c:pt idx="1">
                  <c:v>0.33</c:v>
                </c:pt>
                <c:pt idx="2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7E-4A6D-8B80-00764EBA3D83}"/>
            </c:ext>
          </c:extLst>
        </c:ser>
        <c:ser>
          <c:idx val="1"/>
          <c:order val="1"/>
          <c:tx>
            <c:strRef>
              <c:f>'diapositiva 10'!$B$4</c:f>
              <c:strCache>
                <c:ptCount val="1"/>
                <c:pt idx="0">
                  <c:v>I. Absorción</c:v>
                </c:pt>
              </c:strCache>
            </c:strRef>
          </c:tx>
          <c:spPr>
            <a:ln w="28575" cap="rnd">
              <a:solidFill>
                <a:srgbClr val="000099"/>
              </a:solidFill>
              <a:round/>
              <a:headEnd type="oval"/>
              <a:tailEnd type="oval"/>
            </a:ln>
            <a:effectLst/>
          </c:spPr>
          <c:marker>
            <c:symbol val="none"/>
          </c:marker>
          <c:dPt>
            <c:idx val="1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3C7E-4A6D-8B80-00764EBA3D8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'diapositiva 10'!$C$2:$E$2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'diapositiva 10'!$C$4:$E$4</c:f>
              <c:numCache>
                <c:formatCode>0%</c:formatCode>
                <c:ptCount val="3"/>
                <c:pt idx="0">
                  <c:v>0.38</c:v>
                </c:pt>
                <c:pt idx="1">
                  <c:v>1</c:v>
                </c:pt>
                <c:pt idx="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C7E-4A6D-8B80-00764EBA3D83}"/>
            </c:ext>
          </c:extLst>
        </c:ser>
        <c:ser>
          <c:idx val="2"/>
          <c:order val="2"/>
          <c:tx>
            <c:strRef>
              <c:f>'diapositiva 10'!$B$5</c:f>
              <c:strCache>
                <c:ptCount val="1"/>
                <c:pt idx="0">
                  <c:v>I. Vínculación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  <a:headEnd type="oval"/>
              <a:tailEnd type="oval"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419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'diapositiva 10'!$C$2:$E$2</c:f>
              <c:numCache>
                <c:formatCode>General</c:formatCode>
                <c:ptCount val="3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</c:numCache>
            </c:numRef>
          </c:cat>
          <c:val>
            <c:numRef>
              <c:f>'diapositiva 10'!$C$5:$E$5</c:f>
              <c:numCache>
                <c:formatCode>0%</c:formatCode>
                <c:ptCount val="3"/>
                <c:pt idx="0">
                  <c:v>0</c:v>
                </c:pt>
                <c:pt idx="1">
                  <c:v>0.77</c:v>
                </c:pt>
                <c:pt idx="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C7E-4A6D-8B80-00764EBA3D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70268608"/>
        <c:axId val="-670270784"/>
      </c:lineChart>
      <c:catAx>
        <c:axId val="-670268608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419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70784"/>
        <c:crosses val="autoZero"/>
        <c:auto val="1"/>
        <c:lblAlgn val="ctr"/>
        <c:lblOffset val="100"/>
        <c:noMultiLvlLbl val="0"/>
      </c:catAx>
      <c:valAx>
        <c:axId val="-670270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419"/>
          </a:p>
        </c:txPr>
        <c:crossAx val="-670268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419"/>
        </a:p>
      </c:txPr>
    </c:legend>
    <c:plotVisOnly val="1"/>
    <c:dispBlanksAs val="gap"/>
    <c:showDLblsOverMax val="0"/>
  </c:chart>
  <c:spPr>
    <a:noFill/>
    <a:ln cmpd="sng">
      <a:solidFill>
        <a:srgbClr val="FFFFFF"/>
      </a:solidFill>
    </a:ln>
    <a:effectLst/>
  </c:spPr>
  <c:txPr>
    <a:bodyPr/>
    <a:lstStyle/>
    <a:p>
      <a:pPr>
        <a:defRPr sz="1100"/>
      </a:pPr>
      <a:endParaRPr lang="es-419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1FA3A5-A097-4A89-B0F2-D1284CEF5E36}" type="doc">
      <dgm:prSet loTypeId="urn:microsoft.com/office/officeart/2008/layout/PictureStrips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15049947-109D-4B3B-8188-43E90A526A7D}">
      <dgm:prSet phldrT="[Texto]" custT="1"/>
      <dgm:spPr/>
      <dgm:t>
        <a:bodyPr/>
        <a:lstStyle/>
        <a:p>
          <a:pPr algn="ctr"/>
          <a:r>
            <a:rPr lang="es-CO" sz="2000" dirty="0">
              <a:latin typeface="Calibri" panose="020F0502020204030204" pitchFamily="34" charset="0"/>
            </a:rPr>
            <a:t>Garantizar el aseguramiento de la calidad en la Facultad</a:t>
          </a:r>
        </a:p>
      </dgm:t>
    </dgm:pt>
    <dgm:pt modelId="{54B74EA9-F127-4ED9-99DE-A53B78C351D1}" type="parTrans" cxnId="{833A847D-8C54-4059-A2BA-C748AB642CFF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04B5E8C6-09DE-4D88-9E8B-C946B53F8C61}" type="sibTrans" cxnId="{833A847D-8C54-4059-A2BA-C748AB642CFF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C8BCD252-0F16-4648-9E96-2722D0B13465}">
      <dgm:prSet phldrT="[Texto]" custT="1"/>
      <dgm:spPr/>
      <dgm:t>
        <a:bodyPr/>
        <a:lstStyle/>
        <a:p>
          <a:pPr algn="ctr"/>
          <a:r>
            <a:rPr lang="es-CO" sz="2000" dirty="0">
              <a:latin typeface="Calibri" panose="020F0502020204030204" pitchFamily="34" charset="0"/>
            </a:rPr>
            <a:t>Consolidar la investigación en Filosofía y Ciencias Humanas</a:t>
          </a:r>
        </a:p>
      </dgm:t>
    </dgm:pt>
    <dgm:pt modelId="{790FD4D1-48B2-4693-859C-44475524BE5A}" type="parTrans" cxnId="{E608820F-D3E6-4EC2-8A0F-8A625E1B0CF8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E43E294B-8737-4958-BE5A-01F2AB95F77E}" type="sibTrans" cxnId="{E608820F-D3E6-4EC2-8A0F-8A625E1B0CF8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D00956C5-34AE-445B-938B-737376D5E89F}">
      <dgm:prSet phldrT="[Texto]" custT="1"/>
      <dgm:spPr/>
      <dgm:t>
        <a:bodyPr/>
        <a:lstStyle/>
        <a:p>
          <a:pPr algn="ctr"/>
          <a:r>
            <a:rPr lang="es-CO" sz="2000" dirty="0">
              <a:latin typeface="Calibri" panose="020F0502020204030204" pitchFamily="34" charset="0"/>
            </a:rPr>
            <a:t>Consolidar la proyección social de la Facultad</a:t>
          </a:r>
        </a:p>
      </dgm:t>
    </dgm:pt>
    <dgm:pt modelId="{EE2552DD-AE2F-4690-A6CF-1B3B3687C39E}" type="parTrans" cxnId="{2F8F6034-6D9E-42A6-A792-5531BE4CE47E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F660B8AA-C576-4E37-A1A4-CAD3C27B447C}" type="sibTrans" cxnId="{2F8F6034-6D9E-42A6-A792-5531BE4CE47E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3F820D16-40CB-49A7-B068-4FB0D0597371}">
      <dgm:prSet phldrT="[Texto]" custT="1"/>
      <dgm:spPr/>
      <dgm:t>
        <a:bodyPr/>
        <a:lstStyle/>
        <a:p>
          <a:pPr algn="ctr"/>
          <a:r>
            <a:rPr lang="es-CO" sz="2000">
              <a:latin typeface="Calibri" panose="020F0502020204030204" pitchFamily="34" charset="0"/>
            </a:rPr>
            <a:t>Fortalecer la gestión administrativa y financiera de la Facultad</a:t>
          </a:r>
          <a:endParaRPr lang="es-CO" sz="2000" dirty="0">
            <a:latin typeface="Calibri" panose="020F0502020204030204" pitchFamily="34" charset="0"/>
          </a:endParaRPr>
        </a:p>
      </dgm:t>
    </dgm:pt>
    <dgm:pt modelId="{2907300D-B4FC-4BC7-8A9D-B5A8492362E4}" type="parTrans" cxnId="{6F13ED01-CBD4-450B-BCFC-12CC4845E329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13ED753D-1875-4B51-8251-89986D5A944B}" type="sibTrans" cxnId="{6F13ED01-CBD4-450B-BCFC-12CC4845E329}">
      <dgm:prSet/>
      <dgm:spPr/>
      <dgm:t>
        <a:bodyPr/>
        <a:lstStyle/>
        <a:p>
          <a:pPr algn="ctr"/>
          <a:endParaRPr lang="es-CO" sz="2000">
            <a:latin typeface="Calibri" panose="020F0502020204030204" pitchFamily="34" charset="0"/>
          </a:endParaRPr>
        </a:p>
      </dgm:t>
    </dgm:pt>
    <dgm:pt modelId="{D3A283E4-A1D4-43A7-ABC0-2E07B0015F25}" type="pres">
      <dgm:prSet presAssocID="{DC1FA3A5-A097-4A89-B0F2-D1284CEF5E36}" presName="Name0" presStyleCnt="0">
        <dgm:presLayoutVars>
          <dgm:dir/>
          <dgm:resizeHandles val="exact"/>
        </dgm:presLayoutVars>
      </dgm:prSet>
      <dgm:spPr/>
    </dgm:pt>
    <dgm:pt modelId="{94A5DF06-4AE6-4914-9C21-C9056E0047F2}" type="pres">
      <dgm:prSet presAssocID="{15049947-109D-4B3B-8188-43E90A526A7D}" presName="composite" presStyleCnt="0"/>
      <dgm:spPr/>
    </dgm:pt>
    <dgm:pt modelId="{9D3CD6E9-A7E2-4E37-9889-D8351358A1C4}" type="pres">
      <dgm:prSet presAssocID="{15049947-109D-4B3B-8188-43E90A526A7D}" presName="rect1" presStyleLbl="trAlignAcc1" presStyleIdx="0" presStyleCnt="4">
        <dgm:presLayoutVars>
          <dgm:bulletEnabled val="1"/>
        </dgm:presLayoutVars>
      </dgm:prSet>
      <dgm:spPr/>
    </dgm:pt>
    <dgm:pt modelId="{03B8A264-F8B0-47D8-A517-0AE97DA701DE}" type="pres">
      <dgm:prSet presAssocID="{15049947-109D-4B3B-8188-43E90A526A7D}" presName="rect2" presStyleLbl="fgImgPlace1" presStyleIdx="0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  <dgm:pt modelId="{EE9190C5-93DB-4A10-90AD-777A787D5FEF}" type="pres">
      <dgm:prSet presAssocID="{04B5E8C6-09DE-4D88-9E8B-C946B53F8C61}" presName="sibTrans" presStyleCnt="0"/>
      <dgm:spPr/>
    </dgm:pt>
    <dgm:pt modelId="{A223E0F0-5353-4CDB-9A21-C524C1D7DD5A}" type="pres">
      <dgm:prSet presAssocID="{C8BCD252-0F16-4648-9E96-2722D0B13465}" presName="composite" presStyleCnt="0"/>
      <dgm:spPr/>
    </dgm:pt>
    <dgm:pt modelId="{1C4D369F-31A9-4257-BFAD-48468B08C54C}" type="pres">
      <dgm:prSet presAssocID="{C8BCD252-0F16-4648-9E96-2722D0B13465}" presName="rect1" presStyleLbl="trAlignAcc1" presStyleIdx="1" presStyleCnt="4">
        <dgm:presLayoutVars>
          <dgm:bulletEnabled val="1"/>
        </dgm:presLayoutVars>
      </dgm:prSet>
      <dgm:spPr/>
    </dgm:pt>
    <dgm:pt modelId="{C1C0182F-5AFA-4CCF-B45E-0E4E6F6FDD8F}" type="pres">
      <dgm:prSet presAssocID="{C8BCD252-0F16-4648-9E96-2722D0B13465}" presName="rect2" presStyleLbl="fgImgPlace1" presStyleIdx="1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  <dgm:pt modelId="{E46C3689-D989-42C4-917F-72D8AE4EA8B4}" type="pres">
      <dgm:prSet presAssocID="{E43E294B-8737-4958-BE5A-01F2AB95F77E}" presName="sibTrans" presStyleCnt="0"/>
      <dgm:spPr/>
    </dgm:pt>
    <dgm:pt modelId="{5F495941-4598-4267-8DAE-E663FEF08833}" type="pres">
      <dgm:prSet presAssocID="{D00956C5-34AE-445B-938B-737376D5E89F}" presName="composite" presStyleCnt="0"/>
      <dgm:spPr/>
    </dgm:pt>
    <dgm:pt modelId="{369D93EE-A771-4981-BF43-92A586A4D872}" type="pres">
      <dgm:prSet presAssocID="{D00956C5-34AE-445B-938B-737376D5E89F}" presName="rect1" presStyleLbl="trAlignAcc1" presStyleIdx="2" presStyleCnt="4">
        <dgm:presLayoutVars>
          <dgm:bulletEnabled val="1"/>
        </dgm:presLayoutVars>
      </dgm:prSet>
      <dgm:spPr/>
    </dgm:pt>
    <dgm:pt modelId="{262EAFA2-F9F2-49F8-B2E2-5567AD3F0376}" type="pres">
      <dgm:prSet presAssocID="{D00956C5-34AE-445B-938B-737376D5E89F}" presName="rect2" presStyleLbl="fgImgPlace1" presStyleIdx="2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  <dgm:pt modelId="{1A533555-0968-49B4-B51C-8E2AC6780215}" type="pres">
      <dgm:prSet presAssocID="{F660B8AA-C576-4E37-A1A4-CAD3C27B447C}" presName="sibTrans" presStyleCnt="0"/>
      <dgm:spPr/>
    </dgm:pt>
    <dgm:pt modelId="{4576D261-D3B2-4D3B-98FC-793889B217D6}" type="pres">
      <dgm:prSet presAssocID="{3F820D16-40CB-49A7-B068-4FB0D0597371}" presName="composite" presStyleCnt="0"/>
      <dgm:spPr/>
    </dgm:pt>
    <dgm:pt modelId="{A5D0321D-FF07-49A4-A05F-4C9C2494F29B}" type="pres">
      <dgm:prSet presAssocID="{3F820D16-40CB-49A7-B068-4FB0D0597371}" presName="rect1" presStyleLbl="trAlignAcc1" presStyleIdx="3" presStyleCnt="4">
        <dgm:presLayoutVars>
          <dgm:bulletEnabled val="1"/>
        </dgm:presLayoutVars>
      </dgm:prSet>
      <dgm:spPr/>
    </dgm:pt>
    <dgm:pt modelId="{644C3827-FB9E-4E8C-965E-5448F91FA050}" type="pres">
      <dgm:prSet presAssocID="{3F820D16-40CB-49A7-B068-4FB0D0597371}" presName="rect2" presStyleLbl="fgImgPlace1" presStyleIdx="3" presStyleCnt="4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</dgm:ptLst>
  <dgm:cxnLst>
    <dgm:cxn modelId="{6F13ED01-CBD4-450B-BCFC-12CC4845E329}" srcId="{DC1FA3A5-A097-4A89-B0F2-D1284CEF5E36}" destId="{3F820D16-40CB-49A7-B068-4FB0D0597371}" srcOrd="3" destOrd="0" parTransId="{2907300D-B4FC-4BC7-8A9D-B5A8492362E4}" sibTransId="{13ED753D-1875-4B51-8251-89986D5A944B}"/>
    <dgm:cxn modelId="{E608820F-D3E6-4EC2-8A0F-8A625E1B0CF8}" srcId="{DC1FA3A5-A097-4A89-B0F2-D1284CEF5E36}" destId="{C8BCD252-0F16-4648-9E96-2722D0B13465}" srcOrd="1" destOrd="0" parTransId="{790FD4D1-48B2-4693-859C-44475524BE5A}" sibTransId="{E43E294B-8737-4958-BE5A-01F2AB95F77E}"/>
    <dgm:cxn modelId="{2F8F6034-6D9E-42A6-A792-5531BE4CE47E}" srcId="{DC1FA3A5-A097-4A89-B0F2-D1284CEF5E36}" destId="{D00956C5-34AE-445B-938B-737376D5E89F}" srcOrd="2" destOrd="0" parTransId="{EE2552DD-AE2F-4690-A6CF-1B3B3687C39E}" sibTransId="{F660B8AA-C576-4E37-A1A4-CAD3C27B447C}"/>
    <dgm:cxn modelId="{2EBA6666-F59C-4065-BEE2-A102AD097224}" type="presOf" srcId="{C8BCD252-0F16-4648-9E96-2722D0B13465}" destId="{1C4D369F-31A9-4257-BFAD-48468B08C54C}" srcOrd="0" destOrd="0" presId="urn:microsoft.com/office/officeart/2008/layout/PictureStrips"/>
    <dgm:cxn modelId="{833A847D-8C54-4059-A2BA-C748AB642CFF}" srcId="{DC1FA3A5-A097-4A89-B0F2-D1284CEF5E36}" destId="{15049947-109D-4B3B-8188-43E90A526A7D}" srcOrd="0" destOrd="0" parTransId="{54B74EA9-F127-4ED9-99DE-A53B78C351D1}" sibTransId="{04B5E8C6-09DE-4D88-9E8B-C946B53F8C61}"/>
    <dgm:cxn modelId="{708A2384-DB05-4AAD-9CB1-8D934BAE3C99}" type="presOf" srcId="{15049947-109D-4B3B-8188-43E90A526A7D}" destId="{9D3CD6E9-A7E2-4E37-9889-D8351358A1C4}" srcOrd="0" destOrd="0" presId="urn:microsoft.com/office/officeart/2008/layout/PictureStrips"/>
    <dgm:cxn modelId="{5657BC9B-95AE-4BF3-AF1C-882722860DF0}" type="presOf" srcId="{DC1FA3A5-A097-4A89-B0F2-D1284CEF5E36}" destId="{D3A283E4-A1D4-43A7-ABC0-2E07B0015F25}" srcOrd="0" destOrd="0" presId="urn:microsoft.com/office/officeart/2008/layout/PictureStrips"/>
    <dgm:cxn modelId="{DC2EA4B8-5E07-4AD5-B815-218EB4B26F7F}" type="presOf" srcId="{D00956C5-34AE-445B-938B-737376D5E89F}" destId="{369D93EE-A771-4981-BF43-92A586A4D872}" srcOrd="0" destOrd="0" presId="urn:microsoft.com/office/officeart/2008/layout/PictureStrips"/>
    <dgm:cxn modelId="{E9CF0BD7-3862-4C17-9A86-32D7E160966A}" type="presOf" srcId="{3F820D16-40CB-49A7-B068-4FB0D0597371}" destId="{A5D0321D-FF07-49A4-A05F-4C9C2494F29B}" srcOrd="0" destOrd="0" presId="urn:microsoft.com/office/officeart/2008/layout/PictureStrips"/>
    <dgm:cxn modelId="{5FD799E2-71F5-485B-8363-05E080983D06}" type="presParOf" srcId="{D3A283E4-A1D4-43A7-ABC0-2E07B0015F25}" destId="{94A5DF06-4AE6-4914-9C21-C9056E0047F2}" srcOrd="0" destOrd="0" presId="urn:microsoft.com/office/officeart/2008/layout/PictureStrips"/>
    <dgm:cxn modelId="{B44A1ABF-844D-4B10-8C0E-D66683C35925}" type="presParOf" srcId="{94A5DF06-4AE6-4914-9C21-C9056E0047F2}" destId="{9D3CD6E9-A7E2-4E37-9889-D8351358A1C4}" srcOrd="0" destOrd="0" presId="urn:microsoft.com/office/officeart/2008/layout/PictureStrips"/>
    <dgm:cxn modelId="{C671922C-D174-47AF-BC22-C1BCA63A9F4B}" type="presParOf" srcId="{94A5DF06-4AE6-4914-9C21-C9056E0047F2}" destId="{03B8A264-F8B0-47D8-A517-0AE97DA701DE}" srcOrd="1" destOrd="0" presId="urn:microsoft.com/office/officeart/2008/layout/PictureStrips"/>
    <dgm:cxn modelId="{6456865C-E12B-430A-9869-FF0216C95653}" type="presParOf" srcId="{D3A283E4-A1D4-43A7-ABC0-2E07B0015F25}" destId="{EE9190C5-93DB-4A10-90AD-777A787D5FEF}" srcOrd="1" destOrd="0" presId="urn:microsoft.com/office/officeart/2008/layout/PictureStrips"/>
    <dgm:cxn modelId="{E12D961D-7E56-47A8-8D5C-DCE07A527A4D}" type="presParOf" srcId="{D3A283E4-A1D4-43A7-ABC0-2E07B0015F25}" destId="{A223E0F0-5353-4CDB-9A21-C524C1D7DD5A}" srcOrd="2" destOrd="0" presId="urn:microsoft.com/office/officeart/2008/layout/PictureStrips"/>
    <dgm:cxn modelId="{DE528C8E-13E3-4E2D-B737-50F617F33144}" type="presParOf" srcId="{A223E0F0-5353-4CDB-9A21-C524C1D7DD5A}" destId="{1C4D369F-31A9-4257-BFAD-48468B08C54C}" srcOrd="0" destOrd="0" presId="urn:microsoft.com/office/officeart/2008/layout/PictureStrips"/>
    <dgm:cxn modelId="{6CBFFA5C-0FE1-4D9A-9D5D-D3085FA8D285}" type="presParOf" srcId="{A223E0F0-5353-4CDB-9A21-C524C1D7DD5A}" destId="{C1C0182F-5AFA-4CCF-B45E-0E4E6F6FDD8F}" srcOrd="1" destOrd="0" presId="urn:microsoft.com/office/officeart/2008/layout/PictureStrips"/>
    <dgm:cxn modelId="{38E07D54-CEB4-4F99-9258-E0FA60A1EBE4}" type="presParOf" srcId="{D3A283E4-A1D4-43A7-ABC0-2E07B0015F25}" destId="{E46C3689-D989-42C4-917F-72D8AE4EA8B4}" srcOrd="3" destOrd="0" presId="urn:microsoft.com/office/officeart/2008/layout/PictureStrips"/>
    <dgm:cxn modelId="{7BC1CB8D-D547-46A0-8D56-BEFA46397854}" type="presParOf" srcId="{D3A283E4-A1D4-43A7-ABC0-2E07B0015F25}" destId="{5F495941-4598-4267-8DAE-E663FEF08833}" srcOrd="4" destOrd="0" presId="urn:microsoft.com/office/officeart/2008/layout/PictureStrips"/>
    <dgm:cxn modelId="{67093D84-03D9-4CF6-B558-27DA1B128ED9}" type="presParOf" srcId="{5F495941-4598-4267-8DAE-E663FEF08833}" destId="{369D93EE-A771-4981-BF43-92A586A4D872}" srcOrd="0" destOrd="0" presId="urn:microsoft.com/office/officeart/2008/layout/PictureStrips"/>
    <dgm:cxn modelId="{341D4292-4B4C-407F-87C8-A1DB807F7312}" type="presParOf" srcId="{5F495941-4598-4267-8DAE-E663FEF08833}" destId="{262EAFA2-F9F2-49F8-B2E2-5567AD3F0376}" srcOrd="1" destOrd="0" presId="urn:microsoft.com/office/officeart/2008/layout/PictureStrips"/>
    <dgm:cxn modelId="{F44A0287-7F7E-4F83-B557-DD61180C58DE}" type="presParOf" srcId="{D3A283E4-A1D4-43A7-ABC0-2E07B0015F25}" destId="{1A533555-0968-49B4-B51C-8E2AC6780215}" srcOrd="5" destOrd="0" presId="urn:microsoft.com/office/officeart/2008/layout/PictureStrips"/>
    <dgm:cxn modelId="{CC024804-9451-4889-A821-08D89704B801}" type="presParOf" srcId="{D3A283E4-A1D4-43A7-ABC0-2E07B0015F25}" destId="{4576D261-D3B2-4D3B-98FC-793889B217D6}" srcOrd="6" destOrd="0" presId="urn:microsoft.com/office/officeart/2008/layout/PictureStrips"/>
    <dgm:cxn modelId="{4866D1A7-F00B-4873-8CFD-5B720BC53194}" type="presParOf" srcId="{4576D261-D3B2-4D3B-98FC-793889B217D6}" destId="{A5D0321D-FF07-49A4-A05F-4C9C2494F29B}" srcOrd="0" destOrd="0" presId="urn:microsoft.com/office/officeart/2008/layout/PictureStrips"/>
    <dgm:cxn modelId="{67E9EB76-964B-4642-B2BC-93B2B033A9B2}" type="presParOf" srcId="{4576D261-D3B2-4D3B-98FC-793889B217D6}" destId="{644C3827-FB9E-4E8C-965E-5448F91FA050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6570D0-9CFB-4B04-8917-D1725F0E00EA}" type="doc">
      <dgm:prSet loTypeId="urn:microsoft.com/office/officeart/2005/8/layout/list1" loCatId="list" qsTypeId="urn:microsoft.com/office/officeart/2005/8/quickstyle/3d4" qsCatId="3D" csTypeId="urn:microsoft.com/office/officeart/2005/8/colors/accent1_3" csCatId="accent1" phldr="1"/>
      <dgm:spPr/>
      <dgm:t>
        <a:bodyPr/>
        <a:lstStyle/>
        <a:p>
          <a:endParaRPr lang="es-CO"/>
        </a:p>
      </dgm:t>
    </dgm:pt>
    <dgm:pt modelId="{D15750E0-359C-4C4D-A1BD-465F17ED8E9C}">
      <dgm:prSet phldrT="[Texto]" custT="1"/>
      <dgm:spPr/>
      <dgm:t>
        <a:bodyPr/>
        <a:lstStyle/>
        <a:p>
          <a:r>
            <a:rPr lang="es-CO" sz="1600" b="1" dirty="0">
              <a:solidFill>
                <a:schemeClr val="tx1"/>
              </a:solidFill>
              <a:latin typeface="Calibri" panose="020F0502020204030204" pitchFamily="34" charset="0"/>
            </a:rPr>
            <a:t>Nombre del Programa: </a:t>
          </a:r>
          <a:r>
            <a:rPr lang="es-CO" sz="1600" dirty="0">
              <a:solidFill>
                <a:schemeClr val="tx1"/>
              </a:solidFill>
              <a:latin typeface="Calibri" panose="020F0502020204030204" pitchFamily="34" charset="0"/>
            </a:rPr>
            <a:t>Filosofía </a:t>
          </a:r>
          <a:endParaRPr lang="es-CO" sz="1600" dirty="0">
            <a:solidFill>
              <a:schemeClr val="tx1"/>
            </a:solidFill>
          </a:endParaRPr>
        </a:p>
      </dgm:t>
    </dgm:pt>
    <dgm:pt modelId="{01BB25F9-8C10-45C0-8BF7-60CB9AFE0F5E}" type="parTrans" cxnId="{AC25A08E-48DF-4863-A697-16CAE0FAE04E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87388730-4B44-4F1D-8FB3-DFEA0BF0A60A}" type="sibTrans" cxnId="{AC25A08E-48DF-4863-A697-16CAE0FAE04E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764327C2-E5BD-41A7-BDA9-B21E1B4D8F54}">
      <dgm:prSet phldrT="[Texto]" custT="1"/>
      <dgm:spPr/>
      <dgm:t>
        <a:bodyPr/>
        <a:lstStyle/>
        <a:p>
          <a:r>
            <a:rPr lang="es-CO" sz="1600" b="1" dirty="0">
              <a:solidFill>
                <a:schemeClr val="tx1"/>
              </a:solidFill>
              <a:latin typeface="Calibri" panose="020F0502020204030204" pitchFamily="34" charset="0"/>
            </a:rPr>
            <a:t>Titulo que otorga</a:t>
          </a:r>
          <a:r>
            <a:rPr lang="es-CO" sz="1600" dirty="0">
              <a:solidFill>
                <a:schemeClr val="tx1"/>
              </a:solidFill>
              <a:latin typeface="Calibri" panose="020F0502020204030204" pitchFamily="34" charset="0"/>
            </a:rPr>
            <a:t>: Filósofo</a:t>
          </a:r>
          <a:endParaRPr lang="es-CO" sz="1600" dirty="0">
            <a:solidFill>
              <a:schemeClr val="tx1"/>
            </a:solidFill>
          </a:endParaRPr>
        </a:p>
      </dgm:t>
    </dgm:pt>
    <dgm:pt modelId="{39341B80-D104-4D53-A4FC-687EB76A41B5}" type="parTrans" cxnId="{ABDEC2D3-878C-4264-A840-8D9663D0A3BF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4E61EC24-FD19-4E7A-868F-A96AA16474C0}" type="sibTrans" cxnId="{ABDEC2D3-878C-4264-A840-8D9663D0A3BF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75F54D0E-E2E3-47F2-9567-5F3312BBA86D}">
      <dgm:prSet phldrT="[Texto]" custT="1"/>
      <dgm:spPr/>
      <dgm:t>
        <a:bodyPr/>
        <a:lstStyle/>
        <a:p>
          <a:r>
            <a:rPr lang="es-CO" sz="1600" b="1" dirty="0">
              <a:solidFill>
                <a:schemeClr val="tx1"/>
              </a:solidFill>
              <a:latin typeface="Calibri" panose="020F0502020204030204" pitchFamily="34" charset="0"/>
            </a:rPr>
            <a:t>Duración:</a:t>
          </a:r>
          <a:r>
            <a:rPr lang="es-CO" sz="1600" b="0" dirty="0">
              <a:solidFill>
                <a:schemeClr val="tx1"/>
              </a:solidFill>
              <a:latin typeface="Calibri" panose="020F0502020204030204" pitchFamily="34" charset="0"/>
            </a:rPr>
            <a:t> 9 </a:t>
          </a:r>
          <a:r>
            <a:rPr lang="es-CO" sz="1600" dirty="0">
              <a:solidFill>
                <a:schemeClr val="tx1"/>
              </a:solidFill>
              <a:latin typeface="Calibri" panose="020F0502020204030204" pitchFamily="34" charset="0"/>
            </a:rPr>
            <a:t>semestres  </a:t>
          </a:r>
          <a:endParaRPr lang="es-CO" sz="1600" dirty="0">
            <a:solidFill>
              <a:schemeClr val="tx1"/>
            </a:solidFill>
          </a:endParaRPr>
        </a:p>
      </dgm:t>
    </dgm:pt>
    <dgm:pt modelId="{DAEF1BA2-E0D8-4B4F-A3F4-81CED9B97485}" type="parTrans" cxnId="{5E5122B7-3BEA-4BA1-97EE-0690A8261052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0E20D0AA-01FE-4D8E-90E4-4870318209BF}" type="sibTrans" cxnId="{5E5122B7-3BEA-4BA1-97EE-0690A8261052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1B4FE889-5988-49CC-86BD-6001B464B78B}">
      <dgm:prSet phldrT="[Texto]" custT="1"/>
      <dgm:spPr/>
      <dgm:t>
        <a:bodyPr/>
        <a:lstStyle/>
        <a:p>
          <a:r>
            <a:rPr lang="es-CO" sz="1600" b="1" dirty="0">
              <a:solidFill>
                <a:schemeClr val="tx1"/>
              </a:solidFill>
              <a:latin typeface="Calibri" panose="020F0502020204030204" pitchFamily="34" charset="0"/>
            </a:rPr>
            <a:t>Código SINES No.: </a:t>
          </a:r>
          <a:r>
            <a:rPr lang="es-CO" sz="1600" b="0" dirty="0">
              <a:solidFill>
                <a:schemeClr val="tx1"/>
              </a:solidFill>
              <a:latin typeface="Calibri" panose="020F0502020204030204" pitchFamily="34" charset="0"/>
            </a:rPr>
            <a:t>90806</a:t>
          </a:r>
          <a:endParaRPr lang="es-CO" sz="1600" b="0" dirty="0">
            <a:solidFill>
              <a:schemeClr val="tx1"/>
            </a:solidFill>
          </a:endParaRPr>
        </a:p>
      </dgm:t>
    </dgm:pt>
    <dgm:pt modelId="{094A55B4-22A0-41D9-A78D-10F47A133C52}" type="parTrans" cxnId="{9A35915C-655F-4CC5-BB00-6C60A2FBD373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C08D05C1-3C2A-4520-A1B0-6101981F3665}" type="sibTrans" cxnId="{9A35915C-655F-4CC5-BB00-6C60A2FBD373}">
      <dgm:prSet/>
      <dgm:spPr/>
      <dgm:t>
        <a:bodyPr/>
        <a:lstStyle/>
        <a:p>
          <a:endParaRPr lang="es-CO" sz="4800">
            <a:solidFill>
              <a:schemeClr val="tx1"/>
            </a:solidFill>
          </a:endParaRPr>
        </a:p>
      </dgm:t>
    </dgm:pt>
    <dgm:pt modelId="{6A34B3CC-44D4-4E1B-B1F6-55D3C835955F}">
      <dgm:prSet phldrT="[Texto]" custT="1"/>
      <dgm:spPr/>
      <dgm:t>
        <a:bodyPr/>
        <a:lstStyle/>
        <a:p>
          <a:r>
            <a:rPr lang="es-CO" sz="1600" b="1" dirty="0">
              <a:solidFill>
                <a:schemeClr val="tx1"/>
              </a:solidFill>
              <a:latin typeface="Calibri" panose="020F0502020204030204" pitchFamily="34" charset="0"/>
            </a:rPr>
            <a:t>Registro Calificado aprobado por el MEN </a:t>
          </a:r>
          <a:r>
            <a:rPr lang="es-CO" sz="1600" b="0" dirty="0">
              <a:solidFill>
                <a:schemeClr val="tx1"/>
              </a:solidFill>
              <a:latin typeface="Calibri" panose="020F0502020204030204" pitchFamily="34" charset="0"/>
            </a:rPr>
            <a:t>según resolución No. 7920     del 9 de Septiembre de 2010. Vigencia 7 años</a:t>
          </a:r>
        </a:p>
      </dgm:t>
    </dgm:pt>
    <dgm:pt modelId="{8B083DDC-6BE0-4B74-A40D-FCE7C307CB97}" type="parTrans" cxnId="{C62F7A8B-24E7-4739-B30F-295D605D60BF}">
      <dgm:prSet/>
      <dgm:spPr/>
      <dgm:t>
        <a:bodyPr/>
        <a:lstStyle/>
        <a:p>
          <a:endParaRPr lang="es-CO"/>
        </a:p>
      </dgm:t>
    </dgm:pt>
    <dgm:pt modelId="{CD485BFD-E5FC-4AA2-96D7-932D46BACE94}" type="sibTrans" cxnId="{C62F7A8B-24E7-4739-B30F-295D605D60BF}">
      <dgm:prSet/>
      <dgm:spPr/>
      <dgm:t>
        <a:bodyPr/>
        <a:lstStyle/>
        <a:p>
          <a:endParaRPr lang="es-CO"/>
        </a:p>
      </dgm:t>
    </dgm:pt>
    <dgm:pt modelId="{94BE0840-D6EA-40D7-9196-A56D95626EAD}" type="pres">
      <dgm:prSet presAssocID="{016570D0-9CFB-4B04-8917-D1725F0E00EA}" presName="linear" presStyleCnt="0">
        <dgm:presLayoutVars>
          <dgm:dir/>
          <dgm:animLvl val="lvl"/>
          <dgm:resizeHandles val="exact"/>
        </dgm:presLayoutVars>
      </dgm:prSet>
      <dgm:spPr/>
    </dgm:pt>
    <dgm:pt modelId="{83A67712-0FD1-4623-B738-A947FAA2BDCB}" type="pres">
      <dgm:prSet presAssocID="{D15750E0-359C-4C4D-A1BD-465F17ED8E9C}" presName="parentLin" presStyleCnt="0"/>
      <dgm:spPr/>
    </dgm:pt>
    <dgm:pt modelId="{F5C3A949-88C8-466B-9DAB-E09BCD4A1E66}" type="pres">
      <dgm:prSet presAssocID="{D15750E0-359C-4C4D-A1BD-465F17ED8E9C}" presName="parentLeftMargin" presStyleLbl="node1" presStyleIdx="0" presStyleCnt="5"/>
      <dgm:spPr/>
    </dgm:pt>
    <dgm:pt modelId="{EB7C5086-9F0D-4CAD-B609-6B7C6C5E957A}" type="pres">
      <dgm:prSet presAssocID="{D15750E0-359C-4C4D-A1BD-465F17ED8E9C}" presName="parentText" presStyleLbl="node1" presStyleIdx="0" presStyleCnt="5" custScaleX="142857" custScaleY="187169">
        <dgm:presLayoutVars>
          <dgm:chMax val="0"/>
          <dgm:bulletEnabled val="1"/>
        </dgm:presLayoutVars>
      </dgm:prSet>
      <dgm:spPr/>
    </dgm:pt>
    <dgm:pt modelId="{4686077D-BDFB-479B-93C4-66FA62D45B4C}" type="pres">
      <dgm:prSet presAssocID="{D15750E0-359C-4C4D-A1BD-465F17ED8E9C}" presName="negativeSpace" presStyleCnt="0"/>
      <dgm:spPr/>
    </dgm:pt>
    <dgm:pt modelId="{CC74025F-B547-47AD-BCB2-20F9C8047186}" type="pres">
      <dgm:prSet presAssocID="{D15750E0-359C-4C4D-A1BD-465F17ED8E9C}" presName="childText" presStyleLbl="conFgAcc1" presStyleIdx="0" presStyleCnt="5">
        <dgm:presLayoutVars>
          <dgm:bulletEnabled val="1"/>
        </dgm:presLayoutVars>
      </dgm:prSet>
      <dgm:spPr/>
    </dgm:pt>
    <dgm:pt modelId="{BE098BC2-1546-444D-AEC1-ACFAE4228CC9}" type="pres">
      <dgm:prSet presAssocID="{87388730-4B44-4F1D-8FB3-DFEA0BF0A60A}" presName="spaceBetweenRectangles" presStyleCnt="0"/>
      <dgm:spPr/>
    </dgm:pt>
    <dgm:pt modelId="{CEDC5B7B-8E38-4BA4-A53D-A051DD8331F1}" type="pres">
      <dgm:prSet presAssocID="{764327C2-E5BD-41A7-BDA9-B21E1B4D8F54}" presName="parentLin" presStyleCnt="0"/>
      <dgm:spPr/>
    </dgm:pt>
    <dgm:pt modelId="{B4D680B2-B507-40AD-B327-2E04C98C0122}" type="pres">
      <dgm:prSet presAssocID="{764327C2-E5BD-41A7-BDA9-B21E1B4D8F54}" presName="parentLeftMargin" presStyleLbl="node1" presStyleIdx="0" presStyleCnt="5"/>
      <dgm:spPr/>
    </dgm:pt>
    <dgm:pt modelId="{B298628C-0ADB-4E29-9C74-05241D7828B6}" type="pres">
      <dgm:prSet presAssocID="{764327C2-E5BD-41A7-BDA9-B21E1B4D8F54}" presName="parentText" presStyleLbl="node1" presStyleIdx="1" presStyleCnt="5" custScaleX="142857" custScaleY="173688">
        <dgm:presLayoutVars>
          <dgm:chMax val="0"/>
          <dgm:bulletEnabled val="1"/>
        </dgm:presLayoutVars>
      </dgm:prSet>
      <dgm:spPr/>
    </dgm:pt>
    <dgm:pt modelId="{0D59C6A0-6921-479B-A06E-BBF041009172}" type="pres">
      <dgm:prSet presAssocID="{764327C2-E5BD-41A7-BDA9-B21E1B4D8F54}" presName="negativeSpace" presStyleCnt="0"/>
      <dgm:spPr/>
    </dgm:pt>
    <dgm:pt modelId="{3CDF9AD7-7ABA-4042-B75D-B4A13B2B84F6}" type="pres">
      <dgm:prSet presAssocID="{764327C2-E5BD-41A7-BDA9-B21E1B4D8F54}" presName="childText" presStyleLbl="conFgAcc1" presStyleIdx="1" presStyleCnt="5">
        <dgm:presLayoutVars>
          <dgm:bulletEnabled val="1"/>
        </dgm:presLayoutVars>
      </dgm:prSet>
      <dgm:spPr/>
    </dgm:pt>
    <dgm:pt modelId="{BBC86897-5DD6-4A51-9CC8-5FD2C0E4C4EA}" type="pres">
      <dgm:prSet presAssocID="{4E61EC24-FD19-4E7A-868F-A96AA16474C0}" presName="spaceBetweenRectangles" presStyleCnt="0"/>
      <dgm:spPr/>
    </dgm:pt>
    <dgm:pt modelId="{72163569-A2DF-470D-82CC-717C261FCD68}" type="pres">
      <dgm:prSet presAssocID="{75F54D0E-E2E3-47F2-9567-5F3312BBA86D}" presName="parentLin" presStyleCnt="0"/>
      <dgm:spPr/>
    </dgm:pt>
    <dgm:pt modelId="{6BDFA2DD-5FE9-4578-A56B-5BDE7B3E265D}" type="pres">
      <dgm:prSet presAssocID="{75F54D0E-E2E3-47F2-9567-5F3312BBA86D}" presName="parentLeftMargin" presStyleLbl="node1" presStyleIdx="1" presStyleCnt="5"/>
      <dgm:spPr/>
    </dgm:pt>
    <dgm:pt modelId="{F8A531E2-6006-4A5E-A229-BF166D7E9E85}" type="pres">
      <dgm:prSet presAssocID="{75F54D0E-E2E3-47F2-9567-5F3312BBA86D}" presName="parentText" presStyleLbl="node1" presStyleIdx="2" presStyleCnt="5" custScaleX="142857" custScaleY="173998">
        <dgm:presLayoutVars>
          <dgm:chMax val="0"/>
          <dgm:bulletEnabled val="1"/>
        </dgm:presLayoutVars>
      </dgm:prSet>
      <dgm:spPr/>
    </dgm:pt>
    <dgm:pt modelId="{2D717C3C-C29E-4C1A-987C-1118D2BF0573}" type="pres">
      <dgm:prSet presAssocID="{75F54D0E-E2E3-47F2-9567-5F3312BBA86D}" presName="negativeSpace" presStyleCnt="0"/>
      <dgm:spPr/>
    </dgm:pt>
    <dgm:pt modelId="{0D4104A6-3FA1-449B-B1E3-B803CFFD65B7}" type="pres">
      <dgm:prSet presAssocID="{75F54D0E-E2E3-47F2-9567-5F3312BBA86D}" presName="childText" presStyleLbl="conFgAcc1" presStyleIdx="2" presStyleCnt="5">
        <dgm:presLayoutVars>
          <dgm:bulletEnabled val="1"/>
        </dgm:presLayoutVars>
      </dgm:prSet>
      <dgm:spPr/>
    </dgm:pt>
    <dgm:pt modelId="{8A4E78D8-453B-4856-BA46-F6D9B07258E7}" type="pres">
      <dgm:prSet presAssocID="{0E20D0AA-01FE-4D8E-90E4-4870318209BF}" presName="spaceBetweenRectangles" presStyleCnt="0"/>
      <dgm:spPr/>
    </dgm:pt>
    <dgm:pt modelId="{DC6A5252-857E-478C-A2DE-0F24E82DA3C4}" type="pres">
      <dgm:prSet presAssocID="{1B4FE889-5988-49CC-86BD-6001B464B78B}" presName="parentLin" presStyleCnt="0"/>
      <dgm:spPr/>
    </dgm:pt>
    <dgm:pt modelId="{A50F28A6-43E4-4A8A-B1A6-11DC03E78DBE}" type="pres">
      <dgm:prSet presAssocID="{1B4FE889-5988-49CC-86BD-6001B464B78B}" presName="parentLeftMargin" presStyleLbl="node1" presStyleIdx="2" presStyleCnt="5"/>
      <dgm:spPr/>
    </dgm:pt>
    <dgm:pt modelId="{EF654A70-F141-4D2D-A63F-D6BB0714C855}" type="pres">
      <dgm:prSet presAssocID="{1B4FE889-5988-49CC-86BD-6001B464B78B}" presName="parentText" presStyleLbl="node1" presStyleIdx="3" presStyleCnt="5" custScaleX="142857" custScaleY="202148" custLinFactNeighborX="2456" custLinFactNeighborY="11206">
        <dgm:presLayoutVars>
          <dgm:chMax val="0"/>
          <dgm:bulletEnabled val="1"/>
        </dgm:presLayoutVars>
      </dgm:prSet>
      <dgm:spPr/>
    </dgm:pt>
    <dgm:pt modelId="{C992E985-A845-465E-8365-54EF6727A9E7}" type="pres">
      <dgm:prSet presAssocID="{1B4FE889-5988-49CC-86BD-6001B464B78B}" presName="negativeSpace" presStyleCnt="0"/>
      <dgm:spPr/>
    </dgm:pt>
    <dgm:pt modelId="{C0E6C604-E134-499B-890F-2251A04F06ED}" type="pres">
      <dgm:prSet presAssocID="{1B4FE889-5988-49CC-86BD-6001B464B78B}" presName="childText" presStyleLbl="conFgAcc1" presStyleIdx="3" presStyleCnt="5">
        <dgm:presLayoutVars>
          <dgm:bulletEnabled val="1"/>
        </dgm:presLayoutVars>
      </dgm:prSet>
      <dgm:spPr/>
    </dgm:pt>
    <dgm:pt modelId="{67822981-0523-42DE-BD23-D7B43AC497C3}" type="pres">
      <dgm:prSet presAssocID="{C08D05C1-3C2A-4520-A1B0-6101981F3665}" presName="spaceBetweenRectangles" presStyleCnt="0"/>
      <dgm:spPr/>
    </dgm:pt>
    <dgm:pt modelId="{1BCFB07C-8413-4149-AED5-4334C8B4C32A}" type="pres">
      <dgm:prSet presAssocID="{6A34B3CC-44D4-4E1B-B1F6-55D3C835955F}" presName="parentLin" presStyleCnt="0"/>
      <dgm:spPr/>
    </dgm:pt>
    <dgm:pt modelId="{061806BD-3319-4850-A18D-087695FF46FB}" type="pres">
      <dgm:prSet presAssocID="{6A34B3CC-44D4-4E1B-B1F6-55D3C835955F}" presName="parentLeftMargin" presStyleLbl="node1" presStyleIdx="3" presStyleCnt="5"/>
      <dgm:spPr/>
    </dgm:pt>
    <dgm:pt modelId="{B4A1EBF7-FB5D-4BE1-A00A-0B971B8D193E}" type="pres">
      <dgm:prSet presAssocID="{6A34B3CC-44D4-4E1B-B1F6-55D3C835955F}" presName="parentText" presStyleLbl="node1" presStyleIdx="4" presStyleCnt="5" custScaleX="142857" custScaleY="223269">
        <dgm:presLayoutVars>
          <dgm:chMax val="0"/>
          <dgm:bulletEnabled val="1"/>
        </dgm:presLayoutVars>
      </dgm:prSet>
      <dgm:spPr/>
    </dgm:pt>
    <dgm:pt modelId="{0AA94336-40C7-4E7A-A957-52E9349ACE3A}" type="pres">
      <dgm:prSet presAssocID="{6A34B3CC-44D4-4E1B-B1F6-55D3C835955F}" presName="negativeSpace" presStyleCnt="0"/>
      <dgm:spPr/>
    </dgm:pt>
    <dgm:pt modelId="{0C26670A-9F6F-40EE-BC8D-EE0BA96AA9D7}" type="pres">
      <dgm:prSet presAssocID="{6A34B3CC-44D4-4E1B-B1F6-55D3C835955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591850F-06CE-4FED-8471-3241D66DCD66}" type="presOf" srcId="{6A34B3CC-44D4-4E1B-B1F6-55D3C835955F}" destId="{B4A1EBF7-FB5D-4BE1-A00A-0B971B8D193E}" srcOrd="1" destOrd="0" presId="urn:microsoft.com/office/officeart/2005/8/layout/list1"/>
    <dgm:cxn modelId="{25BF0713-D15C-40ED-A11B-50D882517D0F}" type="presOf" srcId="{764327C2-E5BD-41A7-BDA9-B21E1B4D8F54}" destId="{B298628C-0ADB-4E29-9C74-05241D7828B6}" srcOrd="1" destOrd="0" presId="urn:microsoft.com/office/officeart/2005/8/layout/list1"/>
    <dgm:cxn modelId="{EC798727-0828-439C-B0FA-D679781F6383}" type="presOf" srcId="{75F54D0E-E2E3-47F2-9567-5F3312BBA86D}" destId="{6BDFA2DD-5FE9-4578-A56B-5BDE7B3E265D}" srcOrd="0" destOrd="0" presId="urn:microsoft.com/office/officeart/2005/8/layout/list1"/>
    <dgm:cxn modelId="{46AE252F-8A02-4B95-8A50-9B84476D82DB}" type="presOf" srcId="{764327C2-E5BD-41A7-BDA9-B21E1B4D8F54}" destId="{B4D680B2-B507-40AD-B327-2E04C98C0122}" srcOrd="0" destOrd="0" presId="urn:microsoft.com/office/officeart/2005/8/layout/list1"/>
    <dgm:cxn modelId="{E495DE39-A125-4DA6-AD99-89E766EB5724}" type="presOf" srcId="{6A34B3CC-44D4-4E1B-B1F6-55D3C835955F}" destId="{061806BD-3319-4850-A18D-087695FF46FB}" srcOrd="0" destOrd="0" presId="urn:microsoft.com/office/officeart/2005/8/layout/list1"/>
    <dgm:cxn modelId="{F02BD23E-474E-445A-81A5-4EFE65BA54FB}" type="presOf" srcId="{D15750E0-359C-4C4D-A1BD-465F17ED8E9C}" destId="{F5C3A949-88C8-466B-9DAB-E09BCD4A1E66}" srcOrd="0" destOrd="0" presId="urn:microsoft.com/office/officeart/2005/8/layout/list1"/>
    <dgm:cxn modelId="{9A35915C-655F-4CC5-BB00-6C60A2FBD373}" srcId="{016570D0-9CFB-4B04-8917-D1725F0E00EA}" destId="{1B4FE889-5988-49CC-86BD-6001B464B78B}" srcOrd="3" destOrd="0" parTransId="{094A55B4-22A0-41D9-A78D-10F47A133C52}" sibTransId="{C08D05C1-3C2A-4520-A1B0-6101981F3665}"/>
    <dgm:cxn modelId="{087EBD6B-F5D2-4F95-A827-A6139078DC1D}" type="presOf" srcId="{1B4FE889-5988-49CC-86BD-6001B464B78B}" destId="{EF654A70-F141-4D2D-A63F-D6BB0714C855}" srcOrd="1" destOrd="0" presId="urn:microsoft.com/office/officeart/2005/8/layout/list1"/>
    <dgm:cxn modelId="{E4BEA954-F1E6-4C30-AFCF-1C7D44BE6515}" type="presOf" srcId="{1B4FE889-5988-49CC-86BD-6001B464B78B}" destId="{A50F28A6-43E4-4A8A-B1A6-11DC03E78DBE}" srcOrd="0" destOrd="0" presId="urn:microsoft.com/office/officeart/2005/8/layout/list1"/>
    <dgm:cxn modelId="{C62F7A8B-24E7-4739-B30F-295D605D60BF}" srcId="{016570D0-9CFB-4B04-8917-D1725F0E00EA}" destId="{6A34B3CC-44D4-4E1B-B1F6-55D3C835955F}" srcOrd="4" destOrd="0" parTransId="{8B083DDC-6BE0-4B74-A40D-FCE7C307CB97}" sibTransId="{CD485BFD-E5FC-4AA2-96D7-932D46BACE94}"/>
    <dgm:cxn modelId="{AC25A08E-48DF-4863-A697-16CAE0FAE04E}" srcId="{016570D0-9CFB-4B04-8917-D1725F0E00EA}" destId="{D15750E0-359C-4C4D-A1BD-465F17ED8E9C}" srcOrd="0" destOrd="0" parTransId="{01BB25F9-8C10-45C0-8BF7-60CB9AFE0F5E}" sibTransId="{87388730-4B44-4F1D-8FB3-DFEA0BF0A60A}"/>
    <dgm:cxn modelId="{5E5122B7-3BEA-4BA1-97EE-0690A8261052}" srcId="{016570D0-9CFB-4B04-8917-D1725F0E00EA}" destId="{75F54D0E-E2E3-47F2-9567-5F3312BBA86D}" srcOrd="2" destOrd="0" parTransId="{DAEF1BA2-E0D8-4B4F-A3F4-81CED9B97485}" sibTransId="{0E20D0AA-01FE-4D8E-90E4-4870318209BF}"/>
    <dgm:cxn modelId="{ADC99DB9-E863-43BB-8E03-EF40E7D7CF1C}" type="presOf" srcId="{D15750E0-359C-4C4D-A1BD-465F17ED8E9C}" destId="{EB7C5086-9F0D-4CAD-B609-6B7C6C5E957A}" srcOrd="1" destOrd="0" presId="urn:microsoft.com/office/officeart/2005/8/layout/list1"/>
    <dgm:cxn modelId="{ABDEC2D3-878C-4264-A840-8D9663D0A3BF}" srcId="{016570D0-9CFB-4B04-8917-D1725F0E00EA}" destId="{764327C2-E5BD-41A7-BDA9-B21E1B4D8F54}" srcOrd="1" destOrd="0" parTransId="{39341B80-D104-4D53-A4FC-687EB76A41B5}" sibTransId="{4E61EC24-FD19-4E7A-868F-A96AA16474C0}"/>
    <dgm:cxn modelId="{D3325CD6-DFEE-40CE-9682-B51599A4E5D5}" type="presOf" srcId="{75F54D0E-E2E3-47F2-9567-5F3312BBA86D}" destId="{F8A531E2-6006-4A5E-A229-BF166D7E9E85}" srcOrd="1" destOrd="0" presId="urn:microsoft.com/office/officeart/2005/8/layout/list1"/>
    <dgm:cxn modelId="{3BB088EA-3098-47DF-A532-FD0AE2BE0CC5}" type="presOf" srcId="{016570D0-9CFB-4B04-8917-D1725F0E00EA}" destId="{94BE0840-D6EA-40D7-9196-A56D95626EAD}" srcOrd="0" destOrd="0" presId="urn:microsoft.com/office/officeart/2005/8/layout/list1"/>
    <dgm:cxn modelId="{B62499F6-F217-4B1D-BD06-08868A486683}" type="presParOf" srcId="{94BE0840-D6EA-40D7-9196-A56D95626EAD}" destId="{83A67712-0FD1-4623-B738-A947FAA2BDCB}" srcOrd="0" destOrd="0" presId="urn:microsoft.com/office/officeart/2005/8/layout/list1"/>
    <dgm:cxn modelId="{70002C05-BC25-4781-810C-46B775FD2F50}" type="presParOf" srcId="{83A67712-0FD1-4623-B738-A947FAA2BDCB}" destId="{F5C3A949-88C8-466B-9DAB-E09BCD4A1E66}" srcOrd="0" destOrd="0" presId="urn:microsoft.com/office/officeart/2005/8/layout/list1"/>
    <dgm:cxn modelId="{F5D98A94-25A1-41C1-AD91-F6325179592E}" type="presParOf" srcId="{83A67712-0FD1-4623-B738-A947FAA2BDCB}" destId="{EB7C5086-9F0D-4CAD-B609-6B7C6C5E957A}" srcOrd="1" destOrd="0" presId="urn:microsoft.com/office/officeart/2005/8/layout/list1"/>
    <dgm:cxn modelId="{14CDBC76-2A4A-4A4F-9208-CB707837A1FF}" type="presParOf" srcId="{94BE0840-D6EA-40D7-9196-A56D95626EAD}" destId="{4686077D-BDFB-479B-93C4-66FA62D45B4C}" srcOrd="1" destOrd="0" presId="urn:microsoft.com/office/officeart/2005/8/layout/list1"/>
    <dgm:cxn modelId="{C5D4A0C0-168D-4AB9-BD2D-7B149E5FA2FE}" type="presParOf" srcId="{94BE0840-D6EA-40D7-9196-A56D95626EAD}" destId="{CC74025F-B547-47AD-BCB2-20F9C8047186}" srcOrd="2" destOrd="0" presId="urn:microsoft.com/office/officeart/2005/8/layout/list1"/>
    <dgm:cxn modelId="{D445F044-8F2E-4F92-A47A-0FF1C9BDB683}" type="presParOf" srcId="{94BE0840-D6EA-40D7-9196-A56D95626EAD}" destId="{BE098BC2-1546-444D-AEC1-ACFAE4228CC9}" srcOrd="3" destOrd="0" presId="urn:microsoft.com/office/officeart/2005/8/layout/list1"/>
    <dgm:cxn modelId="{44843329-CF93-4399-8BA0-85D9E47A7A99}" type="presParOf" srcId="{94BE0840-D6EA-40D7-9196-A56D95626EAD}" destId="{CEDC5B7B-8E38-4BA4-A53D-A051DD8331F1}" srcOrd="4" destOrd="0" presId="urn:microsoft.com/office/officeart/2005/8/layout/list1"/>
    <dgm:cxn modelId="{578EF894-252B-4BAC-9A11-2DFD5B9CB5DB}" type="presParOf" srcId="{CEDC5B7B-8E38-4BA4-A53D-A051DD8331F1}" destId="{B4D680B2-B507-40AD-B327-2E04C98C0122}" srcOrd="0" destOrd="0" presId="urn:microsoft.com/office/officeart/2005/8/layout/list1"/>
    <dgm:cxn modelId="{BFB21DCE-8956-4272-8897-61F85CE3DDB1}" type="presParOf" srcId="{CEDC5B7B-8E38-4BA4-A53D-A051DD8331F1}" destId="{B298628C-0ADB-4E29-9C74-05241D7828B6}" srcOrd="1" destOrd="0" presId="urn:microsoft.com/office/officeart/2005/8/layout/list1"/>
    <dgm:cxn modelId="{90093276-1CC1-4AF9-B7E8-44262D43CCC0}" type="presParOf" srcId="{94BE0840-D6EA-40D7-9196-A56D95626EAD}" destId="{0D59C6A0-6921-479B-A06E-BBF041009172}" srcOrd="5" destOrd="0" presId="urn:microsoft.com/office/officeart/2005/8/layout/list1"/>
    <dgm:cxn modelId="{01A41945-5836-440D-863D-B08B2BB4FDA8}" type="presParOf" srcId="{94BE0840-D6EA-40D7-9196-A56D95626EAD}" destId="{3CDF9AD7-7ABA-4042-B75D-B4A13B2B84F6}" srcOrd="6" destOrd="0" presId="urn:microsoft.com/office/officeart/2005/8/layout/list1"/>
    <dgm:cxn modelId="{DF41A05B-6A3C-4DAB-B5E9-A1881BB7CAF3}" type="presParOf" srcId="{94BE0840-D6EA-40D7-9196-A56D95626EAD}" destId="{BBC86897-5DD6-4A51-9CC8-5FD2C0E4C4EA}" srcOrd="7" destOrd="0" presId="urn:microsoft.com/office/officeart/2005/8/layout/list1"/>
    <dgm:cxn modelId="{2D71B3AA-B4FF-4C68-AC1E-BAEDF278B05E}" type="presParOf" srcId="{94BE0840-D6EA-40D7-9196-A56D95626EAD}" destId="{72163569-A2DF-470D-82CC-717C261FCD68}" srcOrd="8" destOrd="0" presId="urn:microsoft.com/office/officeart/2005/8/layout/list1"/>
    <dgm:cxn modelId="{AC521319-99F5-4A7C-B36E-AA0CDCDEF48F}" type="presParOf" srcId="{72163569-A2DF-470D-82CC-717C261FCD68}" destId="{6BDFA2DD-5FE9-4578-A56B-5BDE7B3E265D}" srcOrd="0" destOrd="0" presId="urn:microsoft.com/office/officeart/2005/8/layout/list1"/>
    <dgm:cxn modelId="{A6D1EB89-7B63-46AE-B1F4-21E4A168C742}" type="presParOf" srcId="{72163569-A2DF-470D-82CC-717C261FCD68}" destId="{F8A531E2-6006-4A5E-A229-BF166D7E9E85}" srcOrd="1" destOrd="0" presId="urn:microsoft.com/office/officeart/2005/8/layout/list1"/>
    <dgm:cxn modelId="{2F796D67-BA84-49C1-A1FC-F8C92669338C}" type="presParOf" srcId="{94BE0840-D6EA-40D7-9196-A56D95626EAD}" destId="{2D717C3C-C29E-4C1A-987C-1118D2BF0573}" srcOrd="9" destOrd="0" presId="urn:microsoft.com/office/officeart/2005/8/layout/list1"/>
    <dgm:cxn modelId="{9F522B39-C423-4A84-8571-FF0E110D8EDA}" type="presParOf" srcId="{94BE0840-D6EA-40D7-9196-A56D95626EAD}" destId="{0D4104A6-3FA1-449B-B1E3-B803CFFD65B7}" srcOrd="10" destOrd="0" presId="urn:microsoft.com/office/officeart/2005/8/layout/list1"/>
    <dgm:cxn modelId="{A9F6C58A-C861-4235-BB94-C31F57C30D11}" type="presParOf" srcId="{94BE0840-D6EA-40D7-9196-A56D95626EAD}" destId="{8A4E78D8-453B-4856-BA46-F6D9B07258E7}" srcOrd="11" destOrd="0" presId="urn:microsoft.com/office/officeart/2005/8/layout/list1"/>
    <dgm:cxn modelId="{80FC8401-815D-4C37-B937-934C7F63ADDE}" type="presParOf" srcId="{94BE0840-D6EA-40D7-9196-A56D95626EAD}" destId="{DC6A5252-857E-478C-A2DE-0F24E82DA3C4}" srcOrd="12" destOrd="0" presId="urn:microsoft.com/office/officeart/2005/8/layout/list1"/>
    <dgm:cxn modelId="{72B241E9-A53A-49EA-A0C6-E6AF4CC33BBD}" type="presParOf" srcId="{DC6A5252-857E-478C-A2DE-0F24E82DA3C4}" destId="{A50F28A6-43E4-4A8A-B1A6-11DC03E78DBE}" srcOrd="0" destOrd="0" presId="urn:microsoft.com/office/officeart/2005/8/layout/list1"/>
    <dgm:cxn modelId="{B3606495-F1F0-4B12-B120-F4A6AA43EC05}" type="presParOf" srcId="{DC6A5252-857E-478C-A2DE-0F24E82DA3C4}" destId="{EF654A70-F141-4D2D-A63F-D6BB0714C855}" srcOrd="1" destOrd="0" presId="urn:microsoft.com/office/officeart/2005/8/layout/list1"/>
    <dgm:cxn modelId="{4283F975-B2C2-4D33-880E-73C6CD43D11F}" type="presParOf" srcId="{94BE0840-D6EA-40D7-9196-A56D95626EAD}" destId="{C992E985-A845-465E-8365-54EF6727A9E7}" srcOrd="13" destOrd="0" presId="urn:microsoft.com/office/officeart/2005/8/layout/list1"/>
    <dgm:cxn modelId="{BEF1DD62-9CAD-495A-AB96-4B9ADD9F4B43}" type="presParOf" srcId="{94BE0840-D6EA-40D7-9196-A56D95626EAD}" destId="{C0E6C604-E134-499B-890F-2251A04F06ED}" srcOrd="14" destOrd="0" presId="urn:microsoft.com/office/officeart/2005/8/layout/list1"/>
    <dgm:cxn modelId="{BA6D612F-28E6-48BE-8B3A-EADE66DF0A6D}" type="presParOf" srcId="{94BE0840-D6EA-40D7-9196-A56D95626EAD}" destId="{67822981-0523-42DE-BD23-D7B43AC497C3}" srcOrd="15" destOrd="0" presId="urn:microsoft.com/office/officeart/2005/8/layout/list1"/>
    <dgm:cxn modelId="{1D3E7E04-2CD9-4B6D-B7C9-358FEB064250}" type="presParOf" srcId="{94BE0840-D6EA-40D7-9196-A56D95626EAD}" destId="{1BCFB07C-8413-4149-AED5-4334C8B4C32A}" srcOrd="16" destOrd="0" presId="urn:microsoft.com/office/officeart/2005/8/layout/list1"/>
    <dgm:cxn modelId="{DEDEC6E6-8E73-4205-98EF-ACA32EA0575D}" type="presParOf" srcId="{1BCFB07C-8413-4149-AED5-4334C8B4C32A}" destId="{061806BD-3319-4850-A18D-087695FF46FB}" srcOrd="0" destOrd="0" presId="urn:microsoft.com/office/officeart/2005/8/layout/list1"/>
    <dgm:cxn modelId="{BAC3DD17-6CF4-4F10-A108-2E32175108DA}" type="presParOf" srcId="{1BCFB07C-8413-4149-AED5-4334C8B4C32A}" destId="{B4A1EBF7-FB5D-4BE1-A00A-0B971B8D193E}" srcOrd="1" destOrd="0" presId="urn:microsoft.com/office/officeart/2005/8/layout/list1"/>
    <dgm:cxn modelId="{2F3B4AC2-27F6-4E1B-AB03-4004CFCC51CE}" type="presParOf" srcId="{94BE0840-D6EA-40D7-9196-A56D95626EAD}" destId="{0AA94336-40C7-4E7A-A957-52E9349ACE3A}" srcOrd="17" destOrd="0" presId="urn:microsoft.com/office/officeart/2005/8/layout/list1"/>
    <dgm:cxn modelId="{A29C5BDD-5321-4FBB-A9E7-427DECF8607E}" type="presParOf" srcId="{94BE0840-D6EA-40D7-9196-A56D95626EAD}" destId="{0C26670A-9F6F-40EE-BC8D-EE0BA96AA9D7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2C75D9-5CE7-4592-B8EB-3114E222175D}" type="doc">
      <dgm:prSet loTypeId="urn:microsoft.com/office/officeart/2008/layout/VerticalCurvedList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6A5FB8CA-2E08-4ADA-AD58-0C73C2ADAA04}">
      <dgm:prSet phldrT="[Texto]" custT="1"/>
      <dgm:spPr>
        <a:xfrm>
          <a:off x="300016" y="83691"/>
          <a:ext cx="4200229" cy="590400"/>
        </a:xfrm>
        <a:solidFill>
          <a:schemeClr val="accent1">
            <a:lumMod val="50000"/>
          </a:schemeClr>
        </a:solidFill>
      </dgm:spPr>
      <dgm:t>
        <a:bodyPr/>
        <a:lstStyle/>
        <a:p>
          <a:r>
            <a:rPr lang="es-CO" sz="1400" b="0" dirty="0">
              <a:solidFill>
                <a:schemeClr val="tx1"/>
              </a:solidFill>
              <a:latin typeface="+mn-lt"/>
              <a:ea typeface="+mn-ea"/>
              <a:cs typeface="+mn-cs"/>
            </a:rPr>
            <a:t>Plan curricular organizado en cuatro ejes: histórico-filosófico, sistemático, metodológico y articulador.</a:t>
          </a:r>
        </a:p>
      </dgm:t>
    </dgm:pt>
    <dgm:pt modelId="{B64EACE0-2089-4D23-AC55-5338B6459E25}" type="parTrans" cxnId="{864B2FFA-AA57-4555-9AB2-6A156D7FC449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69AC8146-6CEB-4A2A-93E0-629375C6AC15}" type="sibTrans" cxnId="{864B2FFA-AA57-4555-9AB2-6A156D7FC449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BA6E3377-AAF8-4318-B567-78E023D93D9F}">
      <dgm:prSet phldrT="[Texto]" custT="1"/>
      <dgm:spPr>
        <a:xfrm>
          <a:off x="300016" y="990892"/>
          <a:ext cx="4200229" cy="590400"/>
        </a:xfrm>
        <a:gradFill rotWithShape="0">
          <a:gsLst>
            <a:gs pos="97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s-CO" sz="1400" b="0" dirty="0">
              <a:solidFill>
                <a:schemeClr val="tx1"/>
              </a:solidFill>
              <a:latin typeface="+mn-lt"/>
              <a:ea typeface="+mn-ea"/>
              <a:cs typeface="+mn-cs"/>
            </a:rPr>
            <a:t>Diferentes grupos de investigación.</a:t>
          </a:r>
        </a:p>
      </dgm:t>
    </dgm:pt>
    <dgm:pt modelId="{2D6ADD78-1E44-4693-860A-CD785A001A67}" type="parTrans" cxnId="{32CD1624-8AF3-4EE4-8219-8FC28538A39A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CB626955-EF7A-487C-86A6-E8E279D023D4}" type="sibTrans" cxnId="{32CD1624-8AF3-4EE4-8219-8FC28538A39A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1738E2F0-51CB-487F-AB6E-E7BFAB33CF90}">
      <dgm:prSet phldrT="[Texto]" custT="1"/>
      <dgm:spPr>
        <a:xfrm>
          <a:off x="300016" y="1898092"/>
          <a:ext cx="4200229" cy="590400"/>
        </a:xfr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s-CO" sz="1400" b="0" dirty="0">
              <a:solidFill>
                <a:schemeClr val="tx1"/>
              </a:solidFill>
              <a:latin typeface="+mn-lt"/>
              <a:ea typeface="+mn-ea"/>
              <a:cs typeface="+mn-cs"/>
            </a:rPr>
            <a:t>Práctica profesional empresarial.</a:t>
          </a:r>
        </a:p>
      </dgm:t>
    </dgm:pt>
    <dgm:pt modelId="{FD7C057E-4E88-41EE-85E9-6DE998036AC7}" type="parTrans" cxnId="{90542CAE-2644-4662-B6CE-115A74EA7BA2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1A3D6279-4051-4011-BF9F-5F8D375794F8}" type="sibTrans" cxnId="{90542CAE-2644-4662-B6CE-115A74EA7BA2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3F4077B9-C10D-4107-B605-181BAA9DC5D2}">
      <dgm:prSet phldrT="[Texto]" custT="1"/>
      <dgm:spPr>
        <a:xfrm>
          <a:off x="300016" y="2805292"/>
          <a:ext cx="4200229" cy="590400"/>
        </a:xfr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s-CO" sz="1400" b="0">
              <a:solidFill>
                <a:schemeClr val="tx1"/>
              </a:solidFill>
              <a:latin typeface="+mn-lt"/>
              <a:ea typeface="+mn-ea"/>
              <a:cs typeface="+mn-cs"/>
            </a:rPr>
            <a:t>El plan de estudios incluye lenguas antiguas.</a:t>
          </a:r>
          <a:endParaRPr lang="es-CO" sz="1400" b="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9FBCB36B-B4E1-4FAF-ABBB-2646B9DCF9F0}" type="parTrans" cxnId="{217639F2-56CC-4CB1-B711-88E46B38C14F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904923CB-36EE-4136-8D44-30EAAAF96F9D}" type="sibTrans" cxnId="{217639F2-56CC-4CB1-B711-88E46B38C14F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C60050FE-EA56-41AA-81D0-857028EC1139}">
      <dgm:prSet phldrT="[Texto]" custT="1"/>
      <dgm:spPr>
        <a:xfrm>
          <a:off x="300016" y="2805292"/>
          <a:ext cx="4200229" cy="590400"/>
        </a:xfr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s-CO" sz="1400" b="0">
              <a:solidFill>
                <a:schemeClr val="tx1"/>
              </a:solidFill>
              <a:latin typeface="+mn-lt"/>
              <a:ea typeface="+mn-ea"/>
              <a:cs typeface="+mn-cs"/>
            </a:rPr>
            <a:t>Semestre en el exterior</a:t>
          </a:r>
          <a:endParaRPr lang="es-CO" sz="1400" b="0" dirty="0">
            <a:solidFill>
              <a:schemeClr val="tx1"/>
            </a:solidFill>
            <a:latin typeface="+mn-lt"/>
            <a:ea typeface="+mn-ea"/>
            <a:cs typeface="+mn-cs"/>
          </a:endParaRPr>
        </a:p>
      </dgm:t>
    </dgm:pt>
    <dgm:pt modelId="{27C2BA12-32FB-45C5-BEA0-1D6CC8C91A4E}" type="parTrans" cxnId="{2DA61981-62F8-4756-990F-9798501284D0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0AE7907E-0A9E-49DB-A41D-6523A0F9FC19}" type="sibTrans" cxnId="{2DA61981-62F8-4756-990F-9798501284D0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AA474FB2-05C0-4F4F-8627-D7A7B026F149}">
      <dgm:prSet phldrT="[Texto]" custT="1"/>
      <dgm:spPr>
        <a:xfrm>
          <a:off x="300016" y="2805292"/>
          <a:ext cx="4200229" cy="590400"/>
        </a:xfr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s-CO" sz="1400" b="0" dirty="0">
              <a:solidFill>
                <a:schemeClr val="tx1"/>
              </a:solidFill>
              <a:latin typeface="+mn-lt"/>
              <a:ea typeface="+mn-ea"/>
              <a:cs typeface="+mn-cs"/>
            </a:rPr>
            <a:t>Índice de empleabilidad del 100%</a:t>
          </a:r>
        </a:p>
      </dgm:t>
    </dgm:pt>
    <dgm:pt modelId="{20C07F31-0217-40FE-9962-CDA5F8C9AB7F}" type="parTrans" cxnId="{1331FAA6-9461-4323-9C9E-13B66520A13A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5E74E4A9-F560-4E66-9042-AF1972BDB056}" type="sibTrans" cxnId="{1331FAA6-9461-4323-9C9E-13B66520A13A}">
      <dgm:prSet/>
      <dgm:spPr/>
      <dgm:t>
        <a:bodyPr/>
        <a:lstStyle/>
        <a:p>
          <a:endParaRPr lang="es-CO" sz="1400" b="0">
            <a:solidFill>
              <a:schemeClr val="tx1"/>
            </a:solidFill>
            <a:latin typeface="+mn-lt"/>
          </a:endParaRPr>
        </a:p>
      </dgm:t>
    </dgm:pt>
    <dgm:pt modelId="{446C0589-6C3C-4EAB-9219-C0DA236D4125}" type="pres">
      <dgm:prSet presAssocID="{342C75D9-5CE7-4592-B8EB-3114E222175D}" presName="Name0" presStyleCnt="0">
        <dgm:presLayoutVars>
          <dgm:chMax val="7"/>
          <dgm:chPref val="7"/>
          <dgm:dir/>
        </dgm:presLayoutVars>
      </dgm:prSet>
      <dgm:spPr/>
    </dgm:pt>
    <dgm:pt modelId="{DED23684-2FA8-49EE-B638-D0104474F4A7}" type="pres">
      <dgm:prSet presAssocID="{342C75D9-5CE7-4592-B8EB-3114E222175D}" presName="Name1" presStyleCnt="0"/>
      <dgm:spPr/>
    </dgm:pt>
    <dgm:pt modelId="{15F50460-3231-4D95-92BA-8F0F1F93F4F5}" type="pres">
      <dgm:prSet presAssocID="{342C75D9-5CE7-4592-B8EB-3114E222175D}" presName="cycle" presStyleCnt="0"/>
      <dgm:spPr/>
    </dgm:pt>
    <dgm:pt modelId="{476756E2-3689-48D1-8DE6-E54796FB761C}" type="pres">
      <dgm:prSet presAssocID="{342C75D9-5CE7-4592-B8EB-3114E222175D}" presName="srcNode" presStyleLbl="node1" presStyleIdx="0" presStyleCnt="6"/>
      <dgm:spPr/>
    </dgm:pt>
    <dgm:pt modelId="{1A7625E2-FDD8-4935-AF1D-CCF3396128D2}" type="pres">
      <dgm:prSet presAssocID="{342C75D9-5CE7-4592-B8EB-3114E222175D}" presName="conn" presStyleLbl="parChTrans1D2" presStyleIdx="0" presStyleCnt="1"/>
      <dgm:spPr/>
    </dgm:pt>
    <dgm:pt modelId="{29FF5965-2E84-4284-9A7C-0084F8630860}" type="pres">
      <dgm:prSet presAssocID="{342C75D9-5CE7-4592-B8EB-3114E222175D}" presName="extraNode" presStyleLbl="node1" presStyleIdx="0" presStyleCnt="6"/>
      <dgm:spPr/>
    </dgm:pt>
    <dgm:pt modelId="{23FCFAAB-D963-4F9E-8EE9-A4F9C617C855}" type="pres">
      <dgm:prSet presAssocID="{342C75D9-5CE7-4592-B8EB-3114E222175D}" presName="dstNode" presStyleLbl="node1" presStyleIdx="0" presStyleCnt="6"/>
      <dgm:spPr/>
    </dgm:pt>
    <dgm:pt modelId="{8B9EFA71-EC61-407F-9909-824B1D940A2A}" type="pres">
      <dgm:prSet presAssocID="{6A5FB8CA-2E08-4ADA-AD58-0C73C2ADAA04}" presName="text_1" presStyleLbl="node1" presStyleIdx="0" presStyleCnt="6">
        <dgm:presLayoutVars>
          <dgm:bulletEnabled val="1"/>
        </dgm:presLayoutVars>
      </dgm:prSet>
      <dgm:spPr/>
    </dgm:pt>
    <dgm:pt modelId="{1A93ABE7-A85B-4D21-8520-F958A930CAB8}" type="pres">
      <dgm:prSet presAssocID="{6A5FB8CA-2E08-4ADA-AD58-0C73C2ADAA04}" presName="accent_1" presStyleCnt="0"/>
      <dgm:spPr/>
    </dgm:pt>
    <dgm:pt modelId="{A6F8977F-D627-400D-875B-D6BAC3876FA2}" type="pres">
      <dgm:prSet presAssocID="{6A5FB8CA-2E08-4ADA-AD58-0C73C2ADAA04}" presName="accentRepeatNode" presStyleLbl="solidFgAcc1" presStyleIdx="0" presStyleCnt="6"/>
      <dgm:spPr/>
    </dgm:pt>
    <dgm:pt modelId="{E819E365-E2C4-4BE9-B156-5E68BD2AB2EF}" type="pres">
      <dgm:prSet presAssocID="{BA6E3377-AAF8-4318-B567-78E023D93D9F}" presName="text_2" presStyleLbl="node1" presStyleIdx="1" presStyleCnt="6">
        <dgm:presLayoutVars>
          <dgm:bulletEnabled val="1"/>
        </dgm:presLayoutVars>
      </dgm:prSet>
      <dgm:spPr/>
    </dgm:pt>
    <dgm:pt modelId="{7006435E-BBA2-4BF4-A014-3BAB71EA99F2}" type="pres">
      <dgm:prSet presAssocID="{BA6E3377-AAF8-4318-B567-78E023D93D9F}" presName="accent_2" presStyleCnt="0"/>
      <dgm:spPr/>
    </dgm:pt>
    <dgm:pt modelId="{2A0DB5C5-414E-45FB-B345-C31714AD158D}" type="pres">
      <dgm:prSet presAssocID="{BA6E3377-AAF8-4318-B567-78E023D93D9F}" presName="accentRepeatNode" presStyleLbl="solidFgAcc1" presStyleIdx="1" presStyleCnt="6"/>
      <dgm:spPr/>
    </dgm:pt>
    <dgm:pt modelId="{968CE24D-ADEF-4EC3-90D5-7DEC4FBD1BC5}" type="pres">
      <dgm:prSet presAssocID="{1738E2F0-51CB-487F-AB6E-E7BFAB33CF90}" presName="text_3" presStyleLbl="node1" presStyleIdx="2" presStyleCnt="6">
        <dgm:presLayoutVars>
          <dgm:bulletEnabled val="1"/>
        </dgm:presLayoutVars>
      </dgm:prSet>
      <dgm:spPr/>
    </dgm:pt>
    <dgm:pt modelId="{C11DBC0B-C1F5-4BF0-BC73-794EB53CD5E9}" type="pres">
      <dgm:prSet presAssocID="{1738E2F0-51CB-487F-AB6E-E7BFAB33CF90}" presName="accent_3" presStyleCnt="0"/>
      <dgm:spPr/>
    </dgm:pt>
    <dgm:pt modelId="{DCDFD06F-162B-46ED-954C-DC55407AC882}" type="pres">
      <dgm:prSet presAssocID="{1738E2F0-51CB-487F-AB6E-E7BFAB33CF90}" presName="accentRepeatNode" presStyleLbl="solidFgAcc1" presStyleIdx="2" presStyleCnt="6"/>
      <dgm:spPr/>
    </dgm:pt>
    <dgm:pt modelId="{97DFBF72-96B7-4803-A623-01292C63F81B}" type="pres">
      <dgm:prSet presAssocID="{3F4077B9-C10D-4107-B605-181BAA9DC5D2}" presName="text_4" presStyleLbl="node1" presStyleIdx="3" presStyleCnt="6">
        <dgm:presLayoutVars>
          <dgm:bulletEnabled val="1"/>
        </dgm:presLayoutVars>
      </dgm:prSet>
      <dgm:spPr/>
    </dgm:pt>
    <dgm:pt modelId="{C8A35D12-EB8F-4C0E-9F81-D8338E6026AA}" type="pres">
      <dgm:prSet presAssocID="{3F4077B9-C10D-4107-B605-181BAA9DC5D2}" presName="accent_4" presStyleCnt="0"/>
      <dgm:spPr/>
    </dgm:pt>
    <dgm:pt modelId="{68B4162A-D5F4-487D-A4A2-5A263E0E6C81}" type="pres">
      <dgm:prSet presAssocID="{3F4077B9-C10D-4107-B605-181BAA9DC5D2}" presName="accentRepeatNode" presStyleLbl="solidFgAcc1" presStyleIdx="3" presStyleCnt="6"/>
      <dgm:spPr/>
    </dgm:pt>
    <dgm:pt modelId="{8F269E24-8B16-4743-B8B4-238B722A0D37}" type="pres">
      <dgm:prSet presAssocID="{C60050FE-EA56-41AA-81D0-857028EC1139}" presName="text_5" presStyleLbl="node1" presStyleIdx="4" presStyleCnt="6">
        <dgm:presLayoutVars>
          <dgm:bulletEnabled val="1"/>
        </dgm:presLayoutVars>
      </dgm:prSet>
      <dgm:spPr/>
    </dgm:pt>
    <dgm:pt modelId="{8CE48542-211F-497A-969A-AF021FE24EE1}" type="pres">
      <dgm:prSet presAssocID="{C60050FE-EA56-41AA-81D0-857028EC1139}" presName="accent_5" presStyleCnt="0"/>
      <dgm:spPr/>
    </dgm:pt>
    <dgm:pt modelId="{844E9D7E-BABC-4112-A6B9-31DB5985D09B}" type="pres">
      <dgm:prSet presAssocID="{C60050FE-EA56-41AA-81D0-857028EC1139}" presName="accentRepeatNode" presStyleLbl="solidFgAcc1" presStyleIdx="4" presStyleCnt="6"/>
      <dgm:spPr/>
    </dgm:pt>
    <dgm:pt modelId="{D43ECA02-F088-4714-838A-AA1188F7F4A9}" type="pres">
      <dgm:prSet presAssocID="{AA474FB2-05C0-4F4F-8627-D7A7B026F149}" presName="text_6" presStyleLbl="node1" presStyleIdx="5" presStyleCnt="6">
        <dgm:presLayoutVars>
          <dgm:bulletEnabled val="1"/>
        </dgm:presLayoutVars>
      </dgm:prSet>
      <dgm:spPr/>
    </dgm:pt>
    <dgm:pt modelId="{7D194025-6094-41C8-81A0-C4A58732F95A}" type="pres">
      <dgm:prSet presAssocID="{AA474FB2-05C0-4F4F-8627-D7A7B026F149}" presName="accent_6" presStyleCnt="0"/>
      <dgm:spPr/>
    </dgm:pt>
    <dgm:pt modelId="{16248DD6-0046-4853-AF61-9FA3B9256DA6}" type="pres">
      <dgm:prSet presAssocID="{AA474FB2-05C0-4F4F-8627-D7A7B026F149}" presName="accentRepeatNode" presStyleLbl="solidFgAcc1" presStyleIdx="5" presStyleCnt="6"/>
      <dgm:spPr/>
    </dgm:pt>
  </dgm:ptLst>
  <dgm:cxnLst>
    <dgm:cxn modelId="{ECE5180F-F055-4243-B1E7-0E7302352A23}" type="presOf" srcId="{AA474FB2-05C0-4F4F-8627-D7A7B026F149}" destId="{D43ECA02-F088-4714-838A-AA1188F7F4A9}" srcOrd="0" destOrd="0" presId="urn:microsoft.com/office/officeart/2008/layout/VerticalCurvedList"/>
    <dgm:cxn modelId="{072F3419-E0C6-4D11-A2A3-DD51D06EDFB5}" type="presOf" srcId="{C60050FE-EA56-41AA-81D0-857028EC1139}" destId="{8F269E24-8B16-4743-B8B4-238B722A0D37}" srcOrd="0" destOrd="0" presId="urn:microsoft.com/office/officeart/2008/layout/VerticalCurvedList"/>
    <dgm:cxn modelId="{5A3A6D1E-B3D6-480F-B087-96342C2A0AD8}" type="presOf" srcId="{3F4077B9-C10D-4107-B605-181BAA9DC5D2}" destId="{97DFBF72-96B7-4803-A623-01292C63F81B}" srcOrd="0" destOrd="0" presId="urn:microsoft.com/office/officeart/2008/layout/VerticalCurvedList"/>
    <dgm:cxn modelId="{32CD1624-8AF3-4EE4-8219-8FC28538A39A}" srcId="{342C75D9-5CE7-4592-B8EB-3114E222175D}" destId="{BA6E3377-AAF8-4318-B567-78E023D93D9F}" srcOrd="1" destOrd="0" parTransId="{2D6ADD78-1E44-4693-860A-CD785A001A67}" sibTransId="{CB626955-EF7A-487C-86A6-E8E279D023D4}"/>
    <dgm:cxn modelId="{2C0F5642-8E86-46B6-AD1E-AF8DAC6771E8}" type="presOf" srcId="{1738E2F0-51CB-487F-AB6E-E7BFAB33CF90}" destId="{968CE24D-ADEF-4EC3-90D5-7DEC4FBD1BC5}" srcOrd="0" destOrd="0" presId="urn:microsoft.com/office/officeart/2008/layout/VerticalCurvedList"/>
    <dgm:cxn modelId="{A719BA69-ED57-4468-9E43-5EBECD02F7D8}" type="presOf" srcId="{342C75D9-5CE7-4592-B8EB-3114E222175D}" destId="{446C0589-6C3C-4EAB-9219-C0DA236D4125}" srcOrd="0" destOrd="0" presId="urn:microsoft.com/office/officeart/2008/layout/VerticalCurvedList"/>
    <dgm:cxn modelId="{2DA61981-62F8-4756-990F-9798501284D0}" srcId="{342C75D9-5CE7-4592-B8EB-3114E222175D}" destId="{C60050FE-EA56-41AA-81D0-857028EC1139}" srcOrd="4" destOrd="0" parTransId="{27C2BA12-32FB-45C5-BEA0-1D6CC8C91A4E}" sibTransId="{0AE7907E-0A9E-49DB-A41D-6523A0F9FC19}"/>
    <dgm:cxn modelId="{1331FAA6-9461-4323-9C9E-13B66520A13A}" srcId="{342C75D9-5CE7-4592-B8EB-3114E222175D}" destId="{AA474FB2-05C0-4F4F-8627-D7A7B026F149}" srcOrd="5" destOrd="0" parTransId="{20C07F31-0217-40FE-9962-CDA5F8C9AB7F}" sibTransId="{5E74E4A9-F560-4E66-9042-AF1972BDB056}"/>
    <dgm:cxn modelId="{90542CAE-2644-4662-B6CE-115A74EA7BA2}" srcId="{342C75D9-5CE7-4592-B8EB-3114E222175D}" destId="{1738E2F0-51CB-487F-AB6E-E7BFAB33CF90}" srcOrd="2" destOrd="0" parTransId="{FD7C057E-4E88-41EE-85E9-6DE998036AC7}" sibTransId="{1A3D6279-4051-4011-BF9F-5F8D375794F8}"/>
    <dgm:cxn modelId="{50D7C2B9-F004-412B-8FF4-23C92D0838FB}" type="presOf" srcId="{69AC8146-6CEB-4A2A-93E0-629375C6AC15}" destId="{1A7625E2-FDD8-4935-AF1D-CCF3396128D2}" srcOrd="0" destOrd="0" presId="urn:microsoft.com/office/officeart/2008/layout/VerticalCurvedList"/>
    <dgm:cxn modelId="{01ECD5D3-6A57-4E5D-AD81-44F131F83E3D}" type="presOf" srcId="{BA6E3377-AAF8-4318-B567-78E023D93D9F}" destId="{E819E365-E2C4-4BE9-B156-5E68BD2AB2EF}" srcOrd="0" destOrd="0" presId="urn:microsoft.com/office/officeart/2008/layout/VerticalCurvedList"/>
    <dgm:cxn modelId="{217639F2-56CC-4CB1-B711-88E46B38C14F}" srcId="{342C75D9-5CE7-4592-B8EB-3114E222175D}" destId="{3F4077B9-C10D-4107-B605-181BAA9DC5D2}" srcOrd="3" destOrd="0" parTransId="{9FBCB36B-B4E1-4FAF-ABBB-2646B9DCF9F0}" sibTransId="{904923CB-36EE-4136-8D44-30EAAAF96F9D}"/>
    <dgm:cxn modelId="{864B2FFA-AA57-4555-9AB2-6A156D7FC449}" srcId="{342C75D9-5CE7-4592-B8EB-3114E222175D}" destId="{6A5FB8CA-2E08-4ADA-AD58-0C73C2ADAA04}" srcOrd="0" destOrd="0" parTransId="{B64EACE0-2089-4D23-AC55-5338B6459E25}" sibTransId="{69AC8146-6CEB-4A2A-93E0-629375C6AC15}"/>
    <dgm:cxn modelId="{120C39FB-B478-472A-9DC3-C39BEC275071}" type="presOf" srcId="{6A5FB8CA-2E08-4ADA-AD58-0C73C2ADAA04}" destId="{8B9EFA71-EC61-407F-9909-824B1D940A2A}" srcOrd="0" destOrd="0" presId="urn:microsoft.com/office/officeart/2008/layout/VerticalCurvedList"/>
    <dgm:cxn modelId="{74EEF2EA-500A-40C3-A1AE-35F3AF47B573}" type="presParOf" srcId="{446C0589-6C3C-4EAB-9219-C0DA236D4125}" destId="{DED23684-2FA8-49EE-B638-D0104474F4A7}" srcOrd="0" destOrd="0" presId="urn:microsoft.com/office/officeart/2008/layout/VerticalCurvedList"/>
    <dgm:cxn modelId="{07ED6CF4-7A77-4980-A17E-04A349BB1A20}" type="presParOf" srcId="{DED23684-2FA8-49EE-B638-D0104474F4A7}" destId="{15F50460-3231-4D95-92BA-8F0F1F93F4F5}" srcOrd="0" destOrd="0" presId="urn:microsoft.com/office/officeart/2008/layout/VerticalCurvedList"/>
    <dgm:cxn modelId="{CE4238E4-BF45-4618-87C5-1DC1D99F44B1}" type="presParOf" srcId="{15F50460-3231-4D95-92BA-8F0F1F93F4F5}" destId="{476756E2-3689-48D1-8DE6-E54796FB761C}" srcOrd="0" destOrd="0" presId="urn:microsoft.com/office/officeart/2008/layout/VerticalCurvedList"/>
    <dgm:cxn modelId="{A6B22EBE-FC0A-49CC-BD1D-EFCB1DC46A50}" type="presParOf" srcId="{15F50460-3231-4D95-92BA-8F0F1F93F4F5}" destId="{1A7625E2-FDD8-4935-AF1D-CCF3396128D2}" srcOrd="1" destOrd="0" presId="urn:microsoft.com/office/officeart/2008/layout/VerticalCurvedList"/>
    <dgm:cxn modelId="{7E38FA5B-FD6B-4979-8777-89B8C99BDCA2}" type="presParOf" srcId="{15F50460-3231-4D95-92BA-8F0F1F93F4F5}" destId="{29FF5965-2E84-4284-9A7C-0084F8630860}" srcOrd="2" destOrd="0" presId="urn:microsoft.com/office/officeart/2008/layout/VerticalCurvedList"/>
    <dgm:cxn modelId="{095567A3-DB10-43AE-A825-72E4523A6535}" type="presParOf" srcId="{15F50460-3231-4D95-92BA-8F0F1F93F4F5}" destId="{23FCFAAB-D963-4F9E-8EE9-A4F9C617C855}" srcOrd="3" destOrd="0" presId="urn:microsoft.com/office/officeart/2008/layout/VerticalCurvedList"/>
    <dgm:cxn modelId="{8E2C8652-1776-463A-BC3A-FA206053301B}" type="presParOf" srcId="{DED23684-2FA8-49EE-B638-D0104474F4A7}" destId="{8B9EFA71-EC61-407F-9909-824B1D940A2A}" srcOrd="1" destOrd="0" presId="urn:microsoft.com/office/officeart/2008/layout/VerticalCurvedList"/>
    <dgm:cxn modelId="{B4424E33-7590-4D81-AA22-505AA37B7538}" type="presParOf" srcId="{DED23684-2FA8-49EE-B638-D0104474F4A7}" destId="{1A93ABE7-A85B-4D21-8520-F958A930CAB8}" srcOrd="2" destOrd="0" presId="urn:microsoft.com/office/officeart/2008/layout/VerticalCurvedList"/>
    <dgm:cxn modelId="{FCAE9C6B-AE2A-42F1-9E13-26DAB875890E}" type="presParOf" srcId="{1A93ABE7-A85B-4D21-8520-F958A930CAB8}" destId="{A6F8977F-D627-400D-875B-D6BAC3876FA2}" srcOrd="0" destOrd="0" presId="urn:microsoft.com/office/officeart/2008/layout/VerticalCurvedList"/>
    <dgm:cxn modelId="{CA980E5E-2AB9-4FB6-BD0C-B8F3E066DA8B}" type="presParOf" srcId="{DED23684-2FA8-49EE-B638-D0104474F4A7}" destId="{E819E365-E2C4-4BE9-B156-5E68BD2AB2EF}" srcOrd="3" destOrd="0" presId="urn:microsoft.com/office/officeart/2008/layout/VerticalCurvedList"/>
    <dgm:cxn modelId="{03D1C012-B364-4986-9C4B-A23C66C18590}" type="presParOf" srcId="{DED23684-2FA8-49EE-B638-D0104474F4A7}" destId="{7006435E-BBA2-4BF4-A014-3BAB71EA99F2}" srcOrd="4" destOrd="0" presId="urn:microsoft.com/office/officeart/2008/layout/VerticalCurvedList"/>
    <dgm:cxn modelId="{49E2CE19-0730-451B-B930-CCC03CBE411A}" type="presParOf" srcId="{7006435E-BBA2-4BF4-A014-3BAB71EA99F2}" destId="{2A0DB5C5-414E-45FB-B345-C31714AD158D}" srcOrd="0" destOrd="0" presId="urn:microsoft.com/office/officeart/2008/layout/VerticalCurvedList"/>
    <dgm:cxn modelId="{DA6994DC-ABC1-4ECC-B2CE-38C22651B31A}" type="presParOf" srcId="{DED23684-2FA8-49EE-B638-D0104474F4A7}" destId="{968CE24D-ADEF-4EC3-90D5-7DEC4FBD1BC5}" srcOrd="5" destOrd="0" presId="urn:microsoft.com/office/officeart/2008/layout/VerticalCurvedList"/>
    <dgm:cxn modelId="{B0236499-9CAB-4641-8562-4F597C3FF83B}" type="presParOf" srcId="{DED23684-2FA8-49EE-B638-D0104474F4A7}" destId="{C11DBC0B-C1F5-4BF0-BC73-794EB53CD5E9}" srcOrd="6" destOrd="0" presId="urn:microsoft.com/office/officeart/2008/layout/VerticalCurvedList"/>
    <dgm:cxn modelId="{641F5DAF-5660-4EE0-B2C6-103378F954DA}" type="presParOf" srcId="{C11DBC0B-C1F5-4BF0-BC73-794EB53CD5E9}" destId="{DCDFD06F-162B-46ED-954C-DC55407AC882}" srcOrd="0" destOrd="0" presId="urn:microsoft.com/office/officeart/2008/layout/VerticalCurvedList"/>
    <dgm:cxn modelId="{ACA9A4E1-C060-4E1E-8FA4-6AB8BAEE802E}" type="presParOf" srcId="{DED23684-2FA8-49EE-B638-D0104474F4A7}" destId="{97DFBF72-96B7-4803-A623-01292C63F81B}" srcOrd="7" destOrd="0" presId="urn:microsoft.com/office/officeart/2008/layout/VerticalCurvedList"/>
    <dgm:cxn modelId="{80461808-4B52-419B-8E58-1C76C65EE951}" type="presParOf" srcId="{DED23684-2FA8-49EE-B638-D0104474F4A7}" destId="{C8A35D12-EB8F-4C0E-9F81-D8338E6026AA}" srcOrd="8" destOrd="0" presId="urn:microsoft.com/office/officeart/2008/layout/VerticalCurvedList"/>
    <dgm:cxn modelId="{16EA7A4F-4548-47F1-8A89-D99CFA6908CF}" type="presParOf" srcId="{C8A35D12-EB8F-4C0E-9F81-D8338E6026AA}" destId="{68B4162A-D5F4-487D-A4A2-5A263E0E6C81}" srcOrd="0" destOrd="0" presId="urn:microsoft.com/office/officeart/2008/layout/VerticalCurvedList"/>
    <dgm:cxn modelId="{A3525605-BB16-4EB0-B722-FCB4FA77B395}" type="presParOf" srcId="{DED23684-2FA8-49EE-B638-D0104474F4A7}" destId="{8F269E24-8B16-4743-B8B4-238B722A0D37}" srcOrd="9" destOrd="0" presId="urn:microsoft.com/office/officeart/2008/layout/VerticalCurvedList"/>
    <dgm:cxn modelId="{75DA3182-EC6D-46C1-8447-BD721CC4121B}" type="presParOf" srcId="{DED23684-2FA8-49EE-B638-D0104474F4A7}" destId="{8CE48542-211F-497A-969A-AF021FE24EE1}" srcOrd="10" destOrd="0" presId="urn:microsoft.com/office/officeart/2008/layout/VerticalCurvedList"/>
    <dgm:cxn modelId="{E8FB376E-C37C-4CA2-84F8-C3E15694F93E}" type="presParOf" srcId="{8CE48542-211F-497A-969A-AF021FE24EE1}" destId="{844E9D7E-BABC-4112-A6B9-31DB5985D09B}" srcOrd="0" destOrd="0" presId="urn:microsoft.com/office/officeart/2008/layout/VerticalCurvedList"/>
    <dgm:cxn modelId="{039B4F80-6B70-49BB-B92C-1F5619F119BE}" type="presParOf" srcId="{DED23684-2FA8-49EE-B638-D0104474F4A7}" destId="{D43ECA02-F088-4714-838A-AA1188F7F4A9}" srcOrd="11" destOrd="0" presId="urn:microsoft.com/office/officeart/2008/layout/VerticalCurvedList"/>
    <dgm:cxn modelId="{E2E2622F-1295-45D3-9C27-B67009B28AA8}" type="presParOf" srcId="{DED23684-2FA8-49EE-B638-D0104474F4A7}" destId="{7D194025-6094-41C8-81A0-C4A58732F95A}" srcOrd="12" destOrd="0" presId="urn:microsoft.com/office/officeart/2008/layout/VerticalCurvedList"/>
    <dgm:cxn modelId="{6EF73A8B-832B-412C-8C20-7F7030550890}" type="presParOf" srcId="{7D194025-6094-41C8-81A0-C4A58732F95A}" destId="{16248DD6-0046-4853-AF61-9FA3B9256DA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E958F2B-899A-4724-9C70-4566202A3581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CO"/>
        </a:p>
      </dgm:t>
    </dgm:pt>
    <dgm:pt modelId="{9B3C20EB-C2D9-4E29-BC8C-78133ECF77C4}">
      <dgm:prSet phldrT="[Texto]" custT="1"/>
      <dgm:spPr/>
      <dgm:t>
        <a:bodyPr/>
        <a:lstStyle/>
        <a:p>
          <a:pPr algn="ctr"/>
          <a:r>
            <a:rPr lang="es-CO" sz="2000" b="1" dirty="0">
              <a:latin typeface="+mn-lt"/>
            </a:rPr>
            <a:t>Objetivo General</a:t>
          </a:r>
        </a:p>
      </dgm:t>
    </dgm:pt>
    <dgm:pt modelId="{4BD6EE10-A6C0-4C4C-A9CB-2AA709381D14}" type="parTrans" cxnId="{1E44ADCF-31B4-4137-A2C7-7A7D8A4C1D8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18D6F285-85E3-436B-B5E3-B023919AAE9E}" type="sibTrans" cxnId="{1E44ADCF-31B4-4137-A2C7-7A7D8A4C1D8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9126D095-407B-433D-A925-D5F29FFDBF95}">
      <dgm:prSet phldrT="[Texto]"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Cumplir la meta de estudiantes matriculados Estándar establecidos para el año 2018. </a:t>
          </a:r>
        </a:p>
      </dgm:t>
    </dgm:pt>
    <dgm:pt modelId="{79761A01-9033-496B-A9C0-29D977A13F71}" type="parTrans" cxnId="{4147E0D3-8A81-4ED6-9702-1E28BE85E94E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25C11DC0-29CF-42D0-9BC4-05ED76109F47}" type="sibTrans" cxnId="{4147E0D3-8A81-4ED6-9702-1E28BE85E94E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182DB7A4-078F-43B7-AB3E-81DE41254A10}">
      <dgm:prSet phldrT="[Texto]" custT="1"/>
      <dgm:spPr/>
      <dgm:t>
        <a:bodyPr/>
        <a:lstStyle/>
        <a:p>
          <a:r>
            <a:rPr lang="es-CO" sz="2000" b="1" dirty="0">
              <a:latin typeface="+mn-lt"/>
            </a:rPr>
            <a:t>Objetivos estratégicos</a:t>
          </a:r>
        </a:p>
      </dgm:t>
    </dgm:pt>
    <dgm:pt modelId="{87DAC4BA-7F27-43E9-8239-E7117F61D985}" type="parTrans" cxnId="{A188B0E7-EF16-469A-BE71-849691ED0324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1B43B17D-4C73-4A93-8B0A-0743C03A43C2}" type="sibTrans" cxnId="{A188B0E7-EF16-469A-BE71-849691ED0324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D0346336-7A9D-476A-BBAE-8300ECDFEFED}">
      <dgm:prSet phldrT="[Texto]"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Garantizar que los nuevos estudiantes del programa de filosofía se matriculen con un puntaje promedio en la prueba Saber 11 de 335</a:t>
          </a:r>
        </a:p>
      </dgm:t>
    </dgm:pt>
    <dgm:pt modelId="{1D35E0D9-5A32-465C-B209-910FEE349DEC}" type="parTrans" cxnId="{55DC35BB-7D73-4FFD-AF0A-566B7F9F5DE2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5F1E7EA9-1F5F-413F-BBE1-9F6CA4AFAA1C}" type="sibTrans" cxnId="{55DC35BB-7D73-4FFD-AF0A-566B7F9F5DE2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33533320-B1C7-4221-A162-E5C036AD962E}">
      <dgm:prSet phldrT="[Texto]" custT="1"/>
      <dgm:spPr/>
      <dgm:t>
        <a:bodyPr/>
        <a:lstStyle/>
        <a:p>
          <a:r>
            <a:rPr lang="es-ES" sz="1400" dirty="0">
              <a:latin typeface="Calibri" panose="020F0502020204030204" pitchFamily="34" charset="0"/>
              <a:cs typeface="Calibri" panose="020F0502020204030204" pitchFamily="34" charset="0"/>
            </a:rPr>
            <a:t>Garantizar 2 estudiantes matriculados proveniente de los colegios en convenio IB y CIE</a:t>
          </a:r>
          <a:endParaRPr lang="es-CO" sz="1400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DF2DBDD-AD9F-4ADB-BDE8-9DB14BC650BA}" type="parTrans" cxnId="{66B0C521-90BB-459A-9EF8-60F35D7CD23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624B4C22-2775-4B6C-A703-5FBDECD2882F}" type="sibTrans" cxnId="{66B0C521-90BB-459A-9EF8-60F35D7CD23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4B39BC3F-C79A-43FE-9916-32E12799CC8F}">
      <dgm:prSet phldrT="[Texto]"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Alcanzar el número de estudiantes Ser Pilo Paga definido para el programa</a:t>
          </a:r>
        </a:p>
      </dgm:t>
    </dgm:pt>
    <dgm:pt modelId="{D83B1574-C140-4955-89ED-49F6AEA2509A}" type="parTrans" cxnId="{E4E1E95E-A288-42D6-8B3D-592389ED1C5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D30F0355-5E24-4DDE-B793-B23B85959333}" type="sibTrans" cxnId="{E4E1E95E-A288-42D6-8B3D-592389ED1C51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4E7E6BA4-3C7E-4DA0-BBAA-54C0EE2F4581}">
      <dgm:prSet phldrT="[Texto]"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Lograr la articulación del proceso PIAMI entre la facultad y la dirección de admisiones</a:t>
          </a:r>
        </a:p>
      </dgm:t>
    </dgm:pt>
    <dgm:pt modelId="{5AED063F-744D-4C03-8626-C59D7C3EF9CA}" type="parTrans" cxnId="{08E25C6F-0C05-4FDC-B028-768D031FB3FB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E13095FF-D13F-4B53-AB1C-AE11A6F91696}" type="sibTrans" cxnId="{08E25C6F-0C05-4FDC-B028-768D031FB3FB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131D8389-0D02-4367-97FA-40E7C333A380}">
      <dgm:prSet phldrT="[Texto]"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Garantizar la matricula de 5 estudiantes nuevos nacionales al año</a:t>
          </a:r>
        </a:p>
      </dgm:t>
    </dgm:pt>
    <dgm:pt modelId="{ECBA9C9A-18FC-47C9-8298-40038991B4ED}" type="parTrans" cxnId="{CC31C85F-FA9F-4C25-8F3D-48A4F04E89C0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9D2ED718-6D84-4822-937C-33EC6BCC460B}" type="sibTrans" cxnId="{CC31C85F-FA9F-4C25-8F3D-48A4F04E89C0}">
      <dgm:prSet/>
      <dgm:spPr/>
      <dgm:t>
        <a:bodyPr/>
        <a:lstStyle/>
        <a:p>
          <a:endParaRPr lang="es-CO" sz="1200">
            <a:latin typeface="+mn-lt"/>
          </a:endParaRPr>
        </a:p>
      </dgm:t>
    </dgm:pt>
    <dgm:pt modelId="{1CEFA5FA-3145-4F34-873E-408CCE81356A}">
      <dgm:prSet custT="1"/>
      <dgm:spPr/>
      <dgm:t>
        <a:bodyPr/>
        <a:lstStyle/>
        <a:p>
          <a:r>
            <a:rPr lang="es-CO" sz="1400" dirty="0">
              <a:latin typeface="Calibri" panose="020F0502020204030204" pitchFamily="34" charset="0"/>
              <a:cs typeface="Calibri" panose="020F0502020204030204" pitchFamily="34" charset="0"/>
            </a:rPr>
            <a:t>Lograr una absorción del 50% de estudiantes </a:t>
          </a:r>
        </a:p>
      </dgm:t>
    </dgm:pt>
    <dgm:pt modelId="{AF60537D-21B4-4CBB-BB83-A9920FC3143F}" type="parTrans" cxnId="{489EE1AC-3889-42E9-9979-8582A032810B}">
      <dgm:prSet/>
      <dgm:spPr/>
      <dgm:t>
        <a:bodyPr/>
        <a:lstStyle/>
        <a:p>
          <a:endParaRPr lang="es-CO"/>
        </a:p>
      </dgm:t>
    </dgm:pt>
    <dgm:pt modelId="{081D9FFE-58C5-4BA5-B792-25516182BE42}" type="sibTrans" cxnId="{489EE1AC-3889-42E9-9979-8582A032810B}">
      <dgm:prSet/>
      <dgm:spPr/>
      <dgm:t>
        <a:bodyPr/>
        <a:lstStyle/>
        <a:p>
          <a:endParaRPr lang="es-CO"/>
        </a:p>
      </dgm:t>
    </dgm:pt>
    <dgm:pt modelId="{17A9BEDB-0F4F-4076-A9EC-28A3D5B87AA6}" type="pres">
      <dgm:prSet presAssocID="{FE958F2B-899A-4724-9C70-4566202A358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090174F-6F94-47D0-84DC-AFCC887206F7}" type="pres">
      <dgm:prSet presAssocID="{9B3C20EB-C2D9-4E29-BC8C-78133ECF77C4}" presName="root" presStyleCnt="0"/>
      <dgm:spPr/>
    </dgm:pt>
    <dgm:pt modelId="{440EAA83-73FB-479A-A18C-60DD6B13AC0F}" type="pres">
      <dgm:prSet presAssocID="{9B3C20EB-C2D9-4E29-BC8C-78133ECF77C4}" presName="rootComposite" presStyleCnt="0"/>
      <dgm:spPr/>
    </dgm:pt>
    <dgm:pt modelId="{72A50E9C-74F8-431C-8180-7F903CA32112}" type="pres">
      <dgm:prSet presAssocID="{9B3C20EB-C2D9-4E29-BC8C-78133ECF77C4}" presName="rootText" presStyleLbl="node1" presStyleIdx="0" presStyleCnt="2" custScaleX="205931" custScaleY="99783"/>
      <dgm:spPr/>
    </dgm:pt>
    <dgm:pt modelId="{B1BB8C07-787A-42C5-82F4-5F22D2BB35BE}" type="pres">
      <dgm:prSet presAssocID="{9B3C20EB-C2D9-4E29-BC8C-78133ECF77C4}" presName="rootConnector" presStyleLbl="node1" presStyleIdx="0" presStyleCnt="2"/>
      <dgm:spPr/>
    </dgm:pt>
    <dgm:pt modelId="{DBD4E425-0B35-49BC-8C10-13F4A4BCD342}" type="pres">
      <dgm:prSet presAssocID="{9B3C20EB-C2D9-4E29-BC8C-78133ECF77C4}" presName="childShape" presStyleCnt="0"/>
      <dgm:spPr/>
    </dgm:pt>
    <dgm:pt modelId="{E441574C-0D49-4F36-8B1A-D8F47396EF39}" type="pres">
      <dgm:prSet presAssocID="{79761A01-9033-496B-A9C0-29D977A13F71}" presName="Name13" presStyleLbl="parChTrans1D2" presStyleIdx="0" presStyleCnt="7"/>
      <dgm:spPr/>
    </dgm:pt>
    <dgm:pt modelId="{FA8B7561-9219-4F11-AAC2-85FBDD6E5DD7}" type="pres">
      <dgm:prSet presAssocID="{9126D095-407B-433D-A925-D5F29FFDBF95}" presName="childText" presStyleLbl="bgAcc1" presStyleIdx="0" presStyleCnt="7" custScaleX="247524" custScaleY="158073">
        <dgm:presLayoutVars>
          <dgm:bulletEnabled val="1"/>
        </dgm:presLayoutVars>
      </dgm:prSet>
      <dgm:spPr/>
    </dgm:pt>
    <dgm:pt modelId="{488B6CD3-5143-4793-8A55-7E18D3ED9AEA}" type="pres">
      <dgm:prSet presAssocID="{182DB7A4-078F-43B7-AB3E-81DE41254A10}" presName="root" presStyleCnt="0"/>
      <dgm:spPr/>
    </dgm:pt>
    <dgm:pt modelId="{64E9B274-D292-4F16-BDCE-32489D1DDC28}" type="pres">
      <dgm:prSet presAssocID="{182DB7A4-078F-43B7-AB3E-81DE41254A10}" presName="rootComposite" presStyleCnt="0"/>
      <dgm:spPr/>
    </dgm:pt>
    <dgm:pt modelId="{7E649B38-6C09-4DC3-BFFC-A19704F168B0}" type="pres">
      <dgm:prSet presAssocID="{182DB7A4-078F-43B7-AB3E-81DE41254A10}" presName="rootText" presStyleLbl="node1" presStyleIdx="1" presStyleCnt="2" custScaleX="205931" custScaleY="98405"/>
      <dgm:spPr/>
    </dgm:pt>
    <dgm:pt modelId="{CC3DF6A4-C484-4D8C-B6EA-A6F4D01E749F}" type="pres">
      <dgm:prSet presAssocID="{182DB7A4-078F-43B7-AB3E-81DE41254A10}" presName="rootConnector" presStyleLbl="node1" presStyleIdx="1" presStyleCnt="2"/>
      <dgm:spPr/>
    </dgm:pt>
    <dgm:pt modelId="{23AC7F2D-5C47-4820-BE66-B8BFA70C7001}" type="pres">
      <dgm:prSet presAssocID="{182DB7A4-078F-43B7-AB3E-81DE41254A10}" presName="childShape" presStyleCnt="0"/>
      <dgm:spPr/>
    </dgm:pt>
    <dgm:pt modelId="{911BF94F-EF29-441B-896D-2E52D8B8C414}" type="pres">
      <dgm:prSet presAssocID="{1D35E0D9-5A32-465C-B209-910FEE349DEC}" presName="Name13" presStyleLbl="parChTrans1D2" presStyleIdx="1" presStyleCnt="7"/>
      <dgm:spPr/>
    </dgm:pt>
    <dgm:pt modelId="{A8D76D04-4069-46FE-A2F8-5B780C562CB5}" type="pres">
      <dgm:prSet presAssocID="{D0346336-7A9D-476A-BBAE-8300ECDFEFED}" presName="childText" presStyleLbl="bgAcc1" presStyleIdx="1" presStyleCnt="7" custScaleX="239375" custScaleY="152784" custLinFactNeighborX="60" custLinFactNeighborY="-10602">
        <dgm:presLayoutVars>
          <dgm:bulletEnabled val="1"/>
        </dgm:presLayoutVars>
      </dgm:prSet>
      <dgm:spPr/>
    </dgm:pt>
    <dgm:pt modelId="{FF596AC6-A99F-4765-BAAA-A8CEF5F69794}" type="pres">
      <dgm:prSet presAssocID="{9DF2DBDD-AD9F-4ADB-BDE8-9DB14BC650BA}" presName="Name13" presStyleLbl="parChTrans1D2" presStyleIdx="2" presStyleCnt="7"/>
      <dgm:spPr/>
    </dgm:pt>
    <dgm:pt modelId="{630C4820-553B-4436-A1DC-63F6D6088C99}" type="pres">
      <dgm:prSet presAssocID="{33533320-B1C7-4221-A162-E5C036AD962E}" presName="childText" presStyleLbl="bgAcc1" presStyleIdx="2" presStyleCnt="7" custScaleX="239375" custScaleY="129761">
        <dgm:presLayoutVars>
          <dgm:bulletEnabled val="1"/>
        </dgm:presLayoutVars>
      </dgm:prSet>
      <dgm:spPr/>
    </dgm:pt>
    <dgm:pt modelId="{C2CBE755-BCA9-4C92-A1B3-51CCB195B432}" type="pres">
      <dgm:prSet presAssocID="{D83B1574-C140-4955-89ED-49F6AEA2509A}" presName="Name13" presStyleLbl="parChTrans1D2" presStyleIdx="3" presStyleCnt="7"/>
      <dgm:spPr/>
    </dgm:pt>
    <dgm:pt modelId="{79727BD0-EF27-444B-A9CF-126D18DEA068}" type="pres">
      <dgm:prSet presAssocID="{4B39BC3F-C79A-43FE-9916-32E12799CC8F}" presName="childText" presStyleLbl="bgAcc1" presStyleIdx="3" presStyleCnt="7" custScaleX="239375" custScaleY="99783">
        <dgm:presLayoutVars>
          <dgm:bulletEnabled val="1"/>
        </dgm:presLayoutVars>
      </dgm:prSet>
      <dgm:spPr/>
    </dgm:pt>
    <dgm:pt modelId="{A7F5713C-441D-4FB6-AD2A-E80ACB18997B}" type="pres">
      <dgm:prSet presAssocID="{AF60537D-21B4-4CBB-BB83-A9920FC3143F}" presName="Name13" presStyleLbl="parChTrans1D2" presStyleIdx="4" presStyleCnt="7"/>
      <dgm:spPr/>
    </dgm:pt>
    <dgm:pt modelId="{D9D71444-4CAE-418C-9F99-7CF423D96FFA}" type="pres">
      <dgm:prSet presAssocID="{1CEFA5FA-3145-4F34-873E-408CCE81356A}" presName="childText" presStyleLbl="bgAcc1" presStyleIdx="4" presStyleCnt="7" custScaleX="239375">
        <dgm:presLayoutVars>
          <dgm:bulletEnabled val="1"/>
        </dgm:presLayoutVars>
      </dgm:prSet>
      <dgm:spPr/>
    </dgm:pt>
    <dgm:pt modelId="{1FAA5684-96FA-4A98-BFEA-F8F77FA3325F}" type="pres">
      <dgm:prSet presAssocID="{5AED063F-744D-4C03-8626-C59D7C3EF9CA}" presName="Name13" presStyleLbl="parChTrans1D2" presStyleIdx="5" presStyleCnt="7"/>
      <dgm:spPr/>
    </dgm:pt>
    <dgm:pt modelId="{5A9F51C8-6BCD-4EB8-99D4-4258EBC397F0}" type="pres">
      <dgm:prSet presAssocID="{4E7E6BA4-3C7E-4DA0-BBAA-54C0EE2F4581}" presName="childText" presStyleLbl="bgAcc1" presStyleIdx="5" presStyleCnt="7" custScaleX="239495" custScaleY="137242">
        <dgm:presLayoutVars>
          <dgm:bulletEnabled val="1"/>
        </dgm:presLayoutVars>
      </dgm:prSet>
      <dgm:spPr/>
    </dgm:pt>
    <dgm:pt modelId="{5D6B1E57-A836-4520-890A-1C6D38D82AAD}" type="pres">
      <dgm:prSet presAssocID="{ECBA9C9A-18FC-47C9-8298-40038991B4ED}" presName="Name13" presStyleLbl="parChTrans1D2" presStyleIdx="6" presStyleCnt="7"/>
      <dgm:spPr/>
    </dgm:pt>
    <dgm:pt modelId="{5545A902-E2B2-4A44-90D8-9EAAAD2A2D2F}" type="pres">
      <dgm:prSet presAssocID="{131D8389-0D02-4367-97FA-40E7C333A380}" presName="childText" presStyleLbl="bgAcc1" presStyleIdx="6" presStyleCnt="7" custScaleX="225695" custScaleY="99783" custLinFactNeighborX="11786" custLinFactNeighborY="1604">
        <dgm:presLayoutVars>
          <dgm:bulletEnabled val="1"/>
        </dgm:presLayoutVars>
      </dgm:prSet>
      <dgm:spPr/>
    </dgm:pt>
  </dgm:ptLst>
  <dgm:cxnLst>
    <dgm:cxn modelId="{A6909901-43C1-46A1-AE65-CE981A5F81A7}" type="presOf" srcId="{9B3C20EB-C2D9-4E29-BC8C-78133ECF77C4}" destId="{B1BB8C07-787A-42C5-82F4-5F22D2BB35BE}" srcOrd="1" destOrd="0" presId="urn:microsoft.com/office/officeart/2005/8/layout/hierarchy3"/>
    <dgm:cxn modelId="{D16A0B06-F737-4893-9BD6-F6A5C3DA07AB}" type="presOf" srcId="{1D35E0D9-5A32-465C-B209-910FEE349DEC}" destId="{911BF94F-EF29-441B-896D-2E52D8B8C414}" srcOrd="0" destOrd="0" presId="urn:microsoft.com/office/officeart/2005/8/layout/hierarchy3"/>
    <dgm:cxn modelId="{FBB38E0D-DD5A-4CD2-84C4-E320AF33C0F9}" type="presOf" srcId="{5AED063F-744D-4C03-8626-C59D7C3EF9CA}" destId="{1FAA5684-96FA-4A98-BFEA-F8F77FA3325F}" srcOrd="0" destOrd="0" presId="urn:microsoft.com/office/officeart/2005/8/layout/hierarchy3"/>
    <dgm:cxn modelId="{6609DD13-7B3E-4067-AB20-244EF797730B}" type="presOf" srcId="{9B3C20EB-C2D9-4E29-BC8C-78133ECF77C4}" destId="{72A50E9C-74F8-431C-8180-7F903CA32112}" srcOrd="0" destOrd="0" presId="urn:microsoft.com/office/officeart/2005/8/layout/hierarchy3"/>
    <dgm:cxn modelId="{68270D1B-2628-4185-B80D-35F888C24A81}" type="presOf" srcId="{182DB7A4-078F-43B7-AB3E-81DE41254A10}" destId="{7E649B38-6C09-4DC3-BFFC-A19704F168B0}" srcOrd="0" destOrd="0" presId="urn:microsoft.com/office/officeart/2005/8/layout/hierarchy3"/>
    <dgm:cxn modelId="{66B0C521-90BB-459A-9EF8-60F35D7CD231}" srcId="{182DB7A4-078F-43B7-AB3E-81DE41254A10}" destId="{33533320-B1C7-4221-A162-E5C036AD962E}" srcOrd="1" destOrd="0" parTransId="{9DF2DBDD-AD9F-4ADB-BDE8-9DB14BC650BA}" sibTransId="{624B4C22-2775-4B6C-A703-5FBDECD2882F}"/>
    <dgm:cxn modelId="{6FAE562F-B988-4564-A687-C44127DAF1A1}" type="presOf" srcId="{4B39BC3F-C79A-43FE-9916-32E12799CC8F}" destId="{79727BD0-EF27-444B-A9CF-126D18DEA068}" srcOrd="0" destOrd="0" presId="urn:microsoft.com/office/officeart/2005/8/layout/hierarchy3"/>
    <dgm:cxn modelId="{C80F6231-7DDB-4157-AD8E-2507873CA1C9}" type="presOf" srcId="{FE958F2B-899A-4724-9C70-4566202A3581}" destId="{17A9BEDB-0F4F-4076-A9EC-28A3D5B87AA6}" srcOrd="0" destOrd="0" presId="urn:microsoft.com/office/officeart/2005/8/layout/hierarchy3"/>
    <dgm:cxn modelId="{C3DFA735-FF58-436E-925C-0F486020DB65}" type="presOf" srcId="{ECBA9C9A-18FC-47C9-8298-40038991B4ED}" destId="{5D6B1E57-A836-4520-890A-1C6D38D82AAD}" srcOrd="0" destOrd="0" presId="urn:microsoft.com/office/officeart/2005/8/layout/hierarchy3"/>
    <dgm:cxn modelId="{557DC240-A048-4F3D-B8E0-C8ED10DE8C79}" type="presOf" srcId="{182DB7A4-078F-43B7-AB3E-81DE41254A10}" destId="{CC3DF6A4-C484-4D8C-B6EA-A6F4D01E749F}" srcOrd="1" destOrd="0" presId="urn:microsoft.com/office/officeart/2005/8/layout/hierarchy3"/>
    <dgm:cxn modelId="{E6FD535B-F5F7-4713-9BCD-189B42117850}" type="presOf" srcId="{4E7E6BA4-3C7E-4DA0-BBAA-54C0EE2F4581}" destId="{5A9F51C8-6BCD-4EB8-99D4-4258EBC397F0}" srcOrd="0" destOrd="0" presId="urn:microsoft.com/office/officeart/2005/8/layout/hierarchy3"/>
    <dgm:cxn modelId="{E4E1E95E-A288-42D6-8B3D-592389ED1C51}" srcId="{182DB7A4-078F-43B7-AB3E-81DE41254A10}" destId="{4B39BC3F-C79A-43FE-9916-32E12799CC8F}" srcOrd="2" destOrd="0" parTransId="{D83B1574-C140-4955-89ED-49F6AEA2509A}" sibTransId="{D30F0355-5E24-4DDE-B793-B23B85959333}"/>
    <dgm:cxn modelId="{CC31C85F-FA9F-4C25-8F3D-48A4F04E89C0}" srcId="{182DB7A4-078F-43B7-AB3E-81DE41254A10}" destId="{131D8389-0D02-4367-97FA-40E7C333A380}" srcOrd="5" destOrd="0" parTransId="{ECBA9C9A-18FC-47C9-8298-40038991B4ED}" sibTransId="{9D2ED718-6D84-4822-937C-33EC6BCC460B}"/>
    <dgm:cxn modelId="{D1A00F61-F01C-4719-BA20-D20C7E8C0F62}" type="presOf" srcId="{1CEFA5FA-3145-4F34-873E-408CCE81356A}" destId="{D9D71444-4CAE-418C-9F99-7CF423D96FFA}" srcOrd="0" destOrd="0" presId="urn:microsoft.com/office/officeart/2005/8/layout/hierarchy3"/>
    <dgm:cxn modelId="{09CAF449-DC8C-441C-A5B4-1D28F9A1FD16}" type="presOf" srcId="{AF60537D-21B4-4CBB-BB83-A9920FC3143F}" destId="{A7F5713C-441D-4FB6-AD2A-E80ACB18997B}" srcOrd="0" destOrd="0" presId="urn:microsoft.com/office/officeart/2005/8/layout/hierarchy3"/>
    <dgm:cxn modelId="{786F904D-CE50-4D48-BE6B-53858DAE8347}" type="presOf" srcId="{D83B1574-C140-4955-89ED-49F6AEA2509A}" destId="{C2CBE755-BCA9-4C92-A1B3-51CCB195B432}" srcOrd="0" destOrd="0" presId="urn:microsoft.com/office/officeart/2005/8/layout/hierarchy3"/>
    <dgm:cxn modelId="{08E25C6F-0C05-4FDC-B028-768D031FB3FB}" srcId="{182DB7A4-078F-43B7-AB3E-81DE41254A10}" destId="{4E7E6BA4-3C7E-4DA0-BBAA-54C0EE2F4581}" srcOrd="4" destOrd="0" parTransId="{5AED063F-744D-4C03-8626-C59D7C3EF9CA}" sibTransId="{E13095FF-D13F-4B53-AB1C-AE11A6F91696}"/>
    <dgm:cxn modelId="{E43F318C-0689-4FE4-97BF-C0686510D52B}" type="presOf" srcId="{131D8389-0D02-4367-97FA-40E7C333A380}" destId="{5545A902-E2B2-4A44-90D8-9EAAAD2A2D2F}" srcOrd="0" destOrd="0" presId="urn:microsoft.com/office/officeart/2005/8/layout/hierarchy3"/>
    <dgm:cxn modelId="{D84FC49E-37CA-44AA-921B-93EE3700C2D6}" type="presOf" srcId="{9DF2DBDD-AD9F-4ADB-BDE8-9DB14BC650BA}" destId="{FF596AC6-A99F-4765-BAAA-A8CEF5F69794}" srcOrd="0" destOrd="0" presId="urn:microsoft.com/office/officeart/2005/8/layout/hierarchy3"/>
    <dgm:cxn modelId="{BC615CAA-CA1B-474A-9936-42B75FBCB51D}" type="presOf" srcId="{33533320-B1C7-4221-A162-E5C036AD962E}" destId="{630C4820-553B-4436-A1DC-63F6D6088C99}" srcOrd="0" destOrd="0" presId="urn:microsoft.com/office/officeart/2005/8/layout/hierarchy3"/>
    <dgm:cxn modelId="{489EE1AC-3889-42E9-9979-8582A032810B}" srcId="{182DB7A4-078F-43B7-AB3E-81DE41254A10}" destId="{1CEFA5FA-3145-4F34-873E-408CCE81356A}" srcOrd="3" destOrd="0" parTransId="{AF60537D-21B4-4CBB-BB83-A9920FC3143F}" sibTransId="{081D9FFE-58C5-4BA5-B792-25516182BE42}"/>
    <dgm:cxn modelId="{55DC35BB-7D73-4FFD-AF0A-566B7F9F5DE2}" srcId="{182DB7A4-078F-43B7-AB3E-81DE41254A10}" destId="{D0346336-7A9D-476A-BBAE-8300ECDFEFED}" srcOrd="0" destOrd="0" parTransId="{1D35E0D9-5A32-465C-B209-910FEE349DEC}" sibTransId="{5F1E7EA9-1F5F-413F-BBE1-9F6CA4AFAA1C}"/>
    <dgm:cxn modelId="{3E27BEC3-1820-475A-AA63-0B8380C98F9B}" type="presOf" srcId="{D0346336-7A9D-476A-BBAE-8300ECDFEFED}" destId="{A8D76D04-4069-46FE-A2F8-5B780C562CB5}" srcOrd="0" destOrd="0" presId="urn:microsoft.com/office/officeart/2005/8/layout/hierarchy3"/>
    <dgm:cxn modelId="{3F3629CB-4C08-4545-9F6F-002C02CEDCE7}" type="presOf" srcId="{9126D095-407B-433D-A925-D5F29FFDBF95}" destId="{FA8B7561-9219-4F11-AAC2-85FBDD6E5DD7}" srcOrd="0" destOrd="0" presId="urn:microsoft.com/office/officeart/2005/8/layout/hierarchy3"/>
    <dgm:cxn modelId="{1E44ADCF-31B4-4137-A2C7-7A7D8A4C1D81}" srcId="{FE958F2B-899A-4724-9C70-4566202A3581}" destId="{9B3C20EB-C2D9-4E29-BC8C-78133ECF77C4}" srcOrd="0" destOrd="0" parTransId="{4BD6EE10-A6C0-4C4C-A9CB-2AA709381D14}" sibTransId="{18D6F285-85E3-436B-B5E3-B023919AAE9E}"/>
    <dgm:cxn modelId="{4147E0D3-8A81-4ED6-9702-1E28BE85E94E}" srcId="{9B3C20EB-C2D9-4E29-BC8C-78133ECF77C4}" destId="{9126D095-407B-433D-A925-D5F29FFDBF95}" srcOrd="0" destOrd="0" parTransId="{79761A01-9033-496B-A9C0-29D977A13F71}" sibTransId="{25C11DC0-29CF-42D0-9BC4-05ED76109F47}"/>
    <dgm:cxn modelId="{A188B0E7-EF16-469A-BE71-849691ED0324}" srcId="{FE958F2B-899A-4724-9C70-4566202A3581}" destId="{182DB7A4-078F-43B7-AB3E-81DE41254A10}" srcOrd="1" destOrd="0" parTransId="{87DAC4BA-7F27-43E9-8239-E7117F61D985}" sibTransId="{1B43B17D-4C73-4A93-8B0A-0743C03A43C2}"/>
    <dgm:cxn modelId="{278F0DFA-8371-4D5A-97C3-E19DCB740F1E}" type="presOf" srcId="{79761A01-9033-496B-A9C0-29D977A13F71}" destId="{E441574C-0D49-4F36-8B1A-D8F47396EF39}" srcOrd="0" destOrd="0" presId="urn:microsoft.com/office/officeart/2005/8/layout/hierarchy3"/>
    <dgm:cxn modelId="{785332BC-68B1-4E8F-A551-EF974255E502}" type="presParOf" srcId="{17A9BEDB-0F4F-4076-A9EC-28A3D5B87AA6}" destId="{7090174F-6F94-47D0-84DC-AFCC887206F7}" srcOrd="0" destOrd="0" presId="urn:microsoft.com/office/officeart/2005/8/layout/hierarchy3"/>
    <dgm:cxn modelId="{DF450747-3EFC-4E76-83AA-B725FC45B159}" type="presParOf" srcId="{7090174F-6F94-47D0-84DC-AFCC887206F7}" destId="{440EAA83-73FB-479A-A18C-60DD6B13AC0F}" srcOrd="0" destOrd="0" presId="urn:microsoft.com/office/officeart/2005/8/layout/hierarchy3"/>
    <dgm:cxn modelId="{1AE9214C-7186-49CD-BD9E-CBDE0F779CBF}" type="presParOf" srcId="{440EAA83-73FB-479A-A18C-60DD6B13AC0F}" destId="{72A50E9C-74F8-431C-8180-7F903CA32112}" srcOrd="0" destOrd="0" presId="urn:microsoft.com/office/officeart/2005/8/layout/hierarchy3"/>
    <dgm:cxn modelId="{DF5678CB-7D28-493F-9EE7-DCA826D79D75}" type="presParOf" srcId="{440EAA83-73FB-479A-A18C-60DD6B13AC0F}" destId="{B1BB8C07-787A-42C5-82F4-5F22D2BB35BE}" srcOrd="1" destOrd="0" presId="urn:microsoft.com/office/officeart/2005/8/layout/hierarchy3"/>
    <dgm:cxn modelId="{9AF23822-2285-460D-AC29-B425EA601EB0}" type="presParOf" srcId="{7090174F-6F94-47D0-84DC-AFCC887206F7}" destId="{DBD4E425-0B35-49BC-8C10-13F4A4BCD342}" srcOrd="1" destOrd="0" presId="urn:microsoft.com/office/officeart/2005/8/layout/hierarchy3"/>
    <dgm:cxn modelId="{089042E0-DEA7-4548-982A-D4F4EF3CA376}" type="presParOf" srcId="{DBD4E425-0B35-49BC-8C10-13F4A4BCD342}" destId="{E441574C-0D49-4F36-8B1A-D8F47396EF39}" srcOrd="0" destOrd="0" presId="urn:microsoft.com/office/officeart/2005/8/layout/hierarchy3"/>
    <dgm:cxn modelId="{80FA7010-739C-4C13-A022-E9E30D513541}" type="presParOf" srcId="{DBD4E425-0B35-49BC-8C10-13F4A4BCD342}" destId="{FA8B7561-9219-4F11-AAC2-85FBDD6E5DD7}" srcOrd="1" destOrd="0" presId="urn:microsoft.com/office/officeart/2005/8/layout/hierarchy3"/>
    <dgm:cxn modelId="{4A9C3CC0-59E0-4E32-B9AC-C089316B38E2}" type="presParOf" srcId="{17A9BEDB-0F4F-4076-A9EC-28A3D5B87AA6}" destId="{488B6CD3-5143-4793-8A55-7E18D3ED9AEA}" srcOrd="1" destOrd="0" presId="urn:microsoft.com/office/officeart/2005/8/layout/hierarchy3"/>
    <dgm:cxn modelId="{28FFAE36-8BBD-4047-9F1E-24FB64F9499A}" type="presParOf" srcId="{488B6CD3-5143-4793-8A55-7E18D3ED9AEA}" destId="{64E9B274-D292-4F16-BDCE-32489D1DDC28}" srcOrd="0" destOrd="0" presId="urn:microsoft.com/office/officeart/2005/8/layout/hierarchy3"/>
    <dgm:cxn modelId="{6BA69E99-3584-40DC-A583-FE3B322545A0}" type="presParOf" srcId="{64E9B274-D292-4F16-BDCE-32489D1DDC28}" destId="{7E649B38-6C09-4DC3-BFFC-A19704F168B0}" srcOrd="0" destOrd="0" presId="urn:microsoft.com/office/officeart/2005/8/layout/hierarchy3"/>
    <dgm:cxn modelId="{66833EF7-810E-4D63-8421-30C966F82551}" type="presParOf" srcId="{64E9B274-D292-4F16-BDCE-32489D1DDC28}" destId="{CC3DF6A4-C484-4D8C-B6EA-A6F4D01E749F}" srcOrd="1" destOrd="0" presId="urn:microsoft.com/office/officeart/2005/8/layout/hierarchy3"/>
    <dgm:cxn modelId="{EB5CAC86-70DC-4A73-BFFD-638B93259BE4}" type="presParOf" srcId="{488B6CD3-5143-4793-8A55-7E18D3ED9AEA}" destId="{23AC7F2D-5C47-4820-BE66-B8BFA70C7001}" srcOrd="1" destOrd="0" presId="urn:microsoft.com/office/officeart/2005/8/layout/hierarchy3"/>
    <dgm:cxn modelId="{4EF67F31-31F3-4E54-A0F6-F4B34912BB9F}" type="presParOf" srcId="{23AC7F2D-5C47-4820-BE66-B8BFA70C7001}" destId="{911BF94F-EF29-441B-896D-2E52D8B8C414}" srcOrd="0" destOrd="0" presId="urn:microsoft.com/office/officeart/2005/8/layout/hierarchy3"/>
    <dgm:cxn modelId="{9D6FE001-BE15-49D3-ABF3-CFD864CF9CC5}" type="presParOf" srcId="{23AC7F2D-5C47-4820-BE66-B8BFA70C7001}" destId="{A8D76D04-4069-46FE-A2F8-5B780C562CB5}" srcOrd="1" destOrd="0" presId="urn:microsoft.com/office/officeart/2005/8/layout/hierarchy3"/>
    <dgm:cxn modelId="{DAE20B72-5ED4-4214-85CC-C1396317FDDD}" type="presParOf" srcId="{23AC7F2D-5C47-4820-BE66-B8BFA70C7001}" destId="{FF596AC6-A99F-4765-BAAA-A8CEF5F69794}" srcOrd="2" destOrd="0" presId="urn:microsoft.com/office/officeart/2005/8/layout/hierarchy3"/>
    <dgm:cxn modelId="{9F741A46-FCF9-4F64-9D66-96B3571E753B}" type="presParOf" srcId="{23AC7F2D-5C47-4820-BE66-B8BFA70C7001}" destId="{630C4820-553B-4436-A1DC-63F6D6088C99}" srcOrd="3" destOrd="0" presId="urn:microsoft.com/office/officeart/2005/8/layout/hierarchy3"/>
    <dgm:cxn modelId="{FFEF7353-E734-47EA-9953-C767263D017D}" type="presParOf" srcId="{23AC7F2D-5C47-4820-BE66-B8BFA70C7001}" destId="{C2CBE755-BCA9-4C92-A1B3-51CCB195B432}" srcOrd="4" destOrd="0" presId="urn:microsoft.com/office/officeart/2005/8/layout/hierarchy3"/>
    <dgm:cxn modelId="{DDFD622E-04DE-4210-BF5B-462F0E51E896}" type="presParOf" srcId="{23AC7F2D-5C47-4820-BE66-B8BFA70C7001}" destId="{79727BD0-EF27-444B-A9CF-126D18DEA068}" srcOrd="5" destOrd="0" presId="urn:microsoft.com/office/officeart/2005/8/layout/hierarchy3"/>
    <dgm:cxn modelId="{2DC4B137-B5CB-4745-8E22-89A258CA43C8}" type="presParOf" srcId="{23AC7F2D-5C47-4820-BE66-B8BFA70C7001}" destId="{A7F5713C-441D-4FB6-AD2A-E80ACB18997B}" srcOrd="6" destOrd="0" presId="urn:microsoft.com/office/officeart/2005/8/layout/hierarchy3"/>
    <dgm:cxn modelId="{4B2D6206-EB69-41A2-B079-D5CF04117D53}" type="presParOf" srcId="{23AC7F2D-5C47-4820-BE66-B8BFA70C7001}" destId="{D9D71444-4CAE-418C-9F99-7CF423D96FFA}" srcOrd="7" destOrd="0" presId="urn:microsoft.com/office/officeart/2005/8/layout/hierarchy3"/>
    <dgm:cxn modelId="{4F2D7148-CCB8-499E-A664-53C3C5A7C3CC}" type="presParOf" srcId="{23AC7F2D-5C47-4820-BE66-B8BFA70C7001}" destId="{1FAA5684-96FA-4A98-BFEA-F8F77FA3325F}" srcOrd="8" destOrd="0" presId="urn:microsoft.com/office/officeart/2005/8/layout/hierarchy3"/>
    <dgm:cxn modelId="{5323DCFF-7770-42CF-BA69-14863574A7A0}" type="presParOf" srcId="{23AC7F2D-5C47-4820-BE66-B8BFA70C7001}" destId="{5A9F51C8-6BCD-4EB8-99D4-4258EBC397F0}" srcOrd="9" destOrd="0" presId="urn:microsoft.com/office/officeart/2005/8/layout/hierarchy3"/>
    <dgm:cxn modelId="{E5072F4D-FEDA-414E-9F3B-A9E60BD851A6}" type="presParOf" srcId="{23AC7F2D-5C47-4820-BE66-B8BFA70C7001}" destId="{5D6B1E57-A836-4520-890A-1C6D38D82AAD}" srcOrd="10" destOrd="0" presId="urn:microsoft.com/office/officeart/2005/8/layout/hierarchy3"/>
    <dgm:cxn modelId="{6268C79B-8F0D-4909-A68C-DBC841EF61A1}" type="presParOf" srcId="{23AC7F2D-5C47-4820-BE66-B8BFA70C7001}" destId="{5545A902-E2B2-4A44-90D8-9EAAAD2A2D2F}" srcOrd="1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3CD6E9-A7E2-4E37-9889-D8351358A1C4}">
      <dsp:nvSpPr>
        <dsp:cNvPr id="0" name=""/>
        <dsp:cNvSpPr/>
      </dsp:nvSpPr>
      <dsp:spPr>
        <a:xfrm>
          <a:off x="144346" y="1457002"/>
          <a:ext cx="3431137" cy="107223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6257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kern="1200" dirty="0">
              <a:latin typeface="Calibri" panose="020F0502020204030204" pitchFamily="34" charset="0"/>
            </a:rPr>
            <a:t>Garantizar el aseguramiento de la calidad en la Facultad</a:t>
          </a:r>
        </a:p>
      </dsp:txBody>
      <dsp:txXfrm>
        <a:off x="144346" y="1457002"/>
        <a:ext cx="3431137" cy="1072230"/>
      </dsp:txXfrm>
    </dsp:sp>
    <dsp:sp modelId="{03B8A264-F8B0-47D8-A517-0AE97DA701DE}">
      <dsp:nvSpPr>
        <dsp:cNvPr id="0" name=""/>
        <dsp:cNvSpPr/>
      </dsp:nvSpPr>
      <dsp:spPr>
        <a:xfrm>
          <a:off x="1382" y="1302124"/>
          <a:ext cx="750561" cy="112584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1C4D369F-31A9-4257-BFAD-48468B08C54C}">
      <dsp:nvSpPr>
        <dsp:cNvPr id="0" name=""/>
        <dsp:cNvSpPr/>
      </dsp:nvSpPr>
      <dsp:spPr>
        <a:xfrm>
          <a:off x="3968652" y="1457002"/>
          <a:ext cx="3431137" cy="107223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6257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kern="1200" dirty="0">
              <a:latin typeface="Calibri" panose="020F0502020204030204" pitchFamily="34" charset="0"/>
            </a:rPr>
            <a:t>Consolidar la investigación en Filosofía y Ciencias Humanas</a:t>
          </a:r>
        </a:p>
      </dsp:txBody>
      <dsp:txXfrm>
        <a:off x="3968652" y="1457002"/>
        <a:ext cx="3431137" cy="1072230"/>
      </dsp:txXfrm>
    </dsp:sp>
    <dsp:sp modelId="{C1C0182F-5AFA-4CCF-B45E-0E4E6F6FDD8F}">
      <dsp:nvSpPr>
        <dsp:cNvPr id="0" name=""/>
        <dsp:cNvSpPr/>
      </dsp:nvSpPr>
      <dsp:spPr>
        <a:xfrm>
          <a:off x="3825688" y="1302124"/>
          <a:ext cx="750561" cy="112584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369D93EE-A771-4981-BF43-92A586A4D872}">
      <dsp:nvSpPr>
        <dsp:cNvPr id="0" name=""/>
        <dsp:cNvSpPr/>
      </dsp:nvSpPr>
      <dsp:spPr>
        <a:xfrm>
          <a:off x="144346" y="2806821"/>
          <a:ext cx="3431137" cy="107223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6257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kern="1200" dirty="0">
              <a:latin typeface="Calibri" panose="020F0502020204030204" pitchFamily="34" charset="0"/>
            </a:rPr>
            <a:t>Consolidar la proyección social de la Facultad</a:t>
          </a:r>
        </a:p>
      </dsp:txBody>
      <dsp:txXfrm>
        <a:off x="144346" y="2806821"/>
        <a:ext cx="3431137" cy="1072230"/>
      </dsp:txXfrm>
    </dsp:sp>
    <dsp:sp modelId="{262EAFA2-F9F2-49F8-B2E2-5567AD3F0376}">
      <dsp:nvSpPr>
        <dsp:cNvPr id="0" name=""/>
        <dsp:cNvSpPr/>
      </dsp:nvSpPr>
      <dsp:spPr>
        <a:xfrm>
          <a:off x="1382" y="2651943"/>
          <a:ext cx="750561" cy="112584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A5D0321D-FF07-49A4-A05F-4C9C2494F29B}">
      <dsp:nvSpPr>
        <dsp:cNvPr id="0" name=""/>
        <dsp:cNvSpPr/>
      </dsp:nvSpPr>
      <dsp:spPr>
        <a:xfrm>
          <a:off x="3968652" y="2806821"/>
          <a:ext cx="3431137" cy="1072230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6257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kern="1200">
              <a:latin typeface="Calibri" panose="020F0502020204030204" pitchFamily="34" charset="0"/>
            </a:rPr>
            <a:t>Fortalecer la gestión administrativa y financiera de la Facultad</a:t>
          </a:r>
          <a:endParaRPr lang="es-CO" sz="2000" kern="1200" dirty="0">
            <a:latin typeface="Calibri" panose="020F0502020204030204" pitchFamily="34" charset="0"/>
          </a:endParaRPr>
        </a:p>
      </dsp:txBody>
      <dsp:txXfrm>
        <a:off x="3968652" y="2806821"/>
        <a:ext cx="3431137" cy="1072230"/>
      </dsp:txXfrm>
    </dsp:sp>
    <dsp:sp modelId="{644C3827-FB9E-4E8C-965E-5448F91FA050}">
      <dsp:nvSpPr>
        <dsp:cNvPr id="0" name=""/>
        <dsp:cNvSpPr/>
      </dsp:nvSpPr>
      <dsp:spPr>
        <a:xfrm>
          <a:off x="3825688" y="2651943"/>
          <a:ext cx="750561" cy="112584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/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74025F-B547-47AD-BCB2-20F9C8047186}">
      <dsp:nvSpPr>
        <dsp:cNvPr id="0" name=""/>
        <dsp:cNvSpPr/>
      </dsp:nvSpPr>
      <dsp:spPr>
        <a:xfrm>
          <a:off x="0" y="436944"/>
          <a:ext cx="6812557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7C5086-9F0D-4CAD-B609-6B7C6C5E957A}">
      <dsp:nvSpPr>
        <dsp:cNvPr id="0" name=""/>
        <dsp:cNvSpPr/>
      </dsp:nvSpPr>
      <dsp:spPr>
        <a:xfrm>
          <a:off x="324328" y="113005"/>
          <a:ext cx="6486559" cy="442018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249" tIns="0" rIns="18024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dirty="0">
              <a:solidFill>
                <a:schemeClr val="tx1"/>
              </a:solidFill>
              <a:latin typeface="Calibri" panose="020F0502020204030204" pitchFamily="34" charset="0"/>
            </a:rPr>
            <a:t>Nombre del Programa: </a:t>
          </a:r>
          <a:r>
            <a:rPr lang="es-CO" sz="1600" kern="1200" dirty="0">
              <a:solidFill>
                <a:schemeClr val="tx1"/>
              </a:solidFill>
              <a:latin typeface="Calibri" panose="020F0502020204030204" pitchFamily="34" charset="0"/>
            </a:rPr>
            <a:t>Filosofía </a:t>
          </a:r>
          <a:endParaRPr lang="es-CO" sz="1600" kern="1200" dirty="0">
            <a:solidFill>
              <a:schemeClr val="tx1"/>
            </a:solidFill>
          </a:endParaRPr>
        </a:p>
      </dsp:txBody>
      <dsp:txXfrm>
        <a:off x="345906" y="134583"/>
        <a:ext cx="6443403" cy="398862"/>
      </dsp:txXfrm>
    </dsp:sp>
    <dsp:sp modelId="{3CDF9AD7-7ABA-4042-B75D-B4A13B2B84F6}">
      <dsp:nvSpPr>
        <dsp:cNvPr id="0" name=""/>
        <dsp:cNvSpPr/>
      </dsp:nvSpPr>
      <dsp:spPr>
        <a:xfrm>
          <a:off x="0" y="973845"/>
          <a:ext cx="6812557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80000"/>
              <a:hueOff val="3065"/>
              <a:satOff val="3230"/>
              <a:lumOff val="351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98628C-0ADB-4E29-9C74-05241D7828B6}">
      <dsp:nvSpPr>
        <dsp:cNvPr id="0" name=""/>
        <dsp:cNvSpPr/>
      </dsp:nvSpPr>
      <dsp:spPr>
        <a:xfrm>
          <a:off x="324328" y="681744"/>
          <a:ext cx="6486559" cy="410181"/>
        </a:xfrm>
        <a:prstGeom prst="roundRect">
          <a:avLst/>
        </a:prstGeom>
        <a:solidFill>
          <a:schemeClr val="accent1">
            <a:shade val="80000"/>
            <a:hueOff val="3065"/>
            <a:satOff val="3230"/>
            <a:lumOff val="351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249" tIns="0" rIns="18024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dirty="0">
              <a:solidFill>
                <a:schemeClr val="tx1"/>
              </a:solidFill>
              <a:latin typeface="Calibri" panose="020F0502020204030204" pitchFamily="34" charset="0"/>
            </a:rPr>
            <a:t>Titulo que otorga</a:t>
          </a:r>
          <a:r>
            <a:rPr lang="es-CO" sz="1600" kern="1200" dirty="0">
              <a:solidFill>
                <a:schemeClr val="tx1"/>
              </a:solidFill>
              <a:latin typeface="Calibri" panose="020F0502020204030204" pitchFamily="34" charset="0"/>
            </a:rPr>
            <a:t>: Filósofo</a:t>
          </a:r>
          <a:endParaRPr lang="es-CO" sz="1600" kern="1200" dirty="0">
            <a:solidFill>
              <a:schemeClr val="tx1"/>
            </a:solidFill>
          </a:endParaRPr>
        </a:p>
      </dsp:txBody>
      <dsp:txXfrm>
        <a:off x="344351" y="701767"/>
        <a:ext cx="6446513" cy="370135"/>
      </dsp:txXfrm>
    </dsp:sp>
    <dsp:sp modelId="{0D4104A6-3FA1-449B-B1E3-B803CFFD65B7}">
      <dsp:nvSpPr>
        <dsp:cNvPr id="0" name=""/>
        <dsp:cNvSpPr/>
      </dsp:nvSpPr>
      <dsp:spPr>
        <a:xfrm>
          <a:off x="0" y="1511479"/>
          <a:ext cx="6812557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80000"/>
              <a:hueOff val="6129"/>
              <a:satOff val="6459"/>
              <a:lumOff val="7019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A531E2-6006-4A5E-A229-BF166D7E9E85}">
      <dsp:nvSpPr>
        <dsp:cNvPr id="0" name=""/>
        <dsp:cNvSpPr/>
      </dsp:nvSpPr>
      <dsp:spPr>
        <a:xfrm>
          <a:off x="324328" y="1218645"/>
          <a:ext cx="6486559" cy="410913"/>
        </a:xfrm>
        <a:prstGeom prst="roundRect">
          <a:avLst/>
        </a:prstGeom>
        <a:solidFill>
          <a:schemeClr val="accent1">
            <a:shade val="80000"/>
            <a:hueOff val="6129"/>
            <a:satOff val="6459"/>
            <a:lumOff val="701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249" tIns="0" rIns="18024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dirty="0">
              <a:solidFill>
                <a:schemeClr val="tx1"/>
              </a:solidFill>
              <a:latin typeface="Calibri" panose="020F0502020204030204" pitchFamily="34" charset="0"/>
            </a:rPr>
            <a:t>Duración:</a:t>
          </a:r>
          <a:r>
            <a:rPr lang="es-CO" sz="1600" b="0" kern="1200" dirty="0">
              <a:solidFill>
                <a:schemeClr val="tx1"/>
              </a:solidFill>
              <a:latin typeface="Calibri" panose="020F0502020204030204" pitchFamily="34" charset="0"/>
            </a:rPr>
            <a:t> 9 </a:t>
          </a:r>
          <a:r>
            <a:rPr lang="es-CO" sz="1600" kern="1200" dirty="0">
              <a:solidFill>
                <a:schemeClr val="tx1"/>
              </a:solidFill>
              <a:latin typeface="Calibri" panose="020F0502020204030204" pitchFamily="34" charset="0"/>
            </a:rPr>
            <a:t>semestres  </a:t>
          </a:r>
          <a:endParaRPr lang="es-CO" sz="1600" kern="1200" dirty="0">
            <a:solidFill>
              <a:schemeClr val="tx1"/>
            </a:solidFill>
          </a:endParaRPr>
        </a:p>
      </dsp:txBody>
      <dsp:txXfrm>
        <a:off x="344387" y="1238704"/>
        <a:ext cx="6446441" cy="370795"/>
      </dsp:txXfrm>
    </dsp:sp>
    <dsp:sp modelId="{C0E6C604-E134-499B-890F-2251A04F06ED}">
      <dsp:nvSpPr>
        <dsp:cNvPr id="0" name=""/>
        <dsp:cNvSpPr/>
      </dsp:nvSpPr>
      <dsp:spPr>
        <a:xfrm>
          <a:off x="0" y="2115592"/>
          <a:ext cx="6812557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80000"/>
              <a:hueOff val="9194"/>
              <a:satOff val="9689"/>
              <a:lumOff val="10529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654A70-F141-4D2D-A63F-D6BB0714C855}">
      <dsp:nvSpPr>
        <dsp:cNvPr id="0" name=""/>
        <dsp:cNvSpPr/>
      </dsp:nvSpPr>
      <dsp:spPr>
        <a:xfrm>
          <a:off x="325997" y="1782743"/>
          <a:ext cx="6486559" cy="477392"/>
        </a:xfrm>
        <a:prstGeom prst="roundRect">
          <a:avLst/>
        </a:prstGeom>
        <a:solidFill>
          <a:schemeClr val="accent1">
            <a:shade val="80000"/>
            <a:hueOff val="9194"/>
            <a:satOff val="9689"/>
            <a:lumOff val="1052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249" tIns="0" rIns="18024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dirty="0">
              <a:solidFill>
                <a:schemeClr val="tx1"/>
              </a:solidFill>
              <a:latin typeface="Calibri" panose="020F0502020204030204" pitchFamily="34" charset="0"/>
            </a:rPr>
            <a:t>Código SINES No.: </a:t>
          </a:r>
          <a:r>
            <a:rPr lang="es-CO" sz="1600" b="0" kern="1200" dirty="0">
              <a:solidFill>
                <a:schemeClr val="tx1"/>
              </a:solidFill>
              <a:latin typeface="Calibri" panose="020F0502020204030204" pitchFamily="34" charset="0"/>
            </a:rPr>
            <a:t>90806</a:t>
          </a:r>
          <a:endParaRPr lang="es-CO" sz="1600" b="0" kern="1200" dirty="0">
            <a:solidFill>
              <a:schemeClr val="tx1"/>
            </a:solidFill>
          </a:endParaRPr>
        </a:p>
      </dsp:txBody>
      <dsp:txXfrm>
        <a:off x="349301" y="1806047"/>
        <a:ext cx="6439951" cy="430784"/>
      </dsp:txXfrm>
    </dsp:sp>
    <dsp:sp modelId="{0C26670A-9F6F-40EE-BC8D-EE0BA96AA9D7}">
      <dsp:nvSpPr>
        <dsp:cNvPr id="0" name=""/>
        <dsp:cNvSpPr/>
      </dsp:nvSpPr>
      <dsp:spPr>
        <a:xfrm>
          <a:off x="0" y="2769584"/>
          <a:ext cx="6812557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shade val="80000"/>
              <a:hueOff val="12259"/>
              <a:satOff val="12919"/>
              <a:lumOff val="14039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A1EBF7-FB5D-4BE1-A00A-0B971B8D193E}">
      <dsp:nvSpPr>
        <dsp:cNvPr id="0" name=""/>
        <dsp:cNvSpPr/>
      </dsp:nvSpPr>
      <dsp:spPr>
        <a:xfrm>
          <a:off x="324328" y="2360392"/>
          <a:ext cx="6486559" cy="527272"/>
        </a:xfrm>
        <a:prstGeom prst="roundRect">
          <a:avLst/>
        </a:prstGeom>
        <a:solidFill>
          <a:schemeClr val="accent1">
            <a:shade val="80000"/>
            <a:hueOff val="12259"/>
            <a:satOff val="12919"/>
            <a:lumOff val="1403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249" tIns="0" rIns="18024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dirty="0">
              <a:solidFill>
                <a:schemeClr val="tx1"/>
              </a:solidFill>
              <a:latin typeface="Calibri" panose="020F0502020204030204" pitchFamily="34" charset="0"/>
            </a:rPr>
            <a:t>Registro Calificado aprobado por el MEN </a:t>
          </a:r>
          <a:r>
            <a:rPr lang="es-CO" sz="1600" b="0" kern="1200" dirty="0">
              <a:solidFill>
                <a:schemeClr val="tx1"/>
              </a:solidFill>
              <a:latin typeface="Calibri" panose="020F0502020204030204" pitchFamily="34" charset="0"/>
            </a:rPr>
            <a:t>según resolución No. 7920     del 9 de Septiembre de 2010. Vigencia 7 años</a:t>
          </a:r>
        </a:p>
      </dsp:txBody>
      <dsp:txXfrm>
        <a:off x="350067" y="2386131"/>
        <a:ext cx="6435081" cy="4757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7625E2-FDD8-4935-AF1D-CCF3396128D2}">
      <dsp:nvSpPr>
        <dsp:cNvPr id="0" name=""/>
        <dsp:cNvSpPr/>
      </dsp:nvSpPr>
      <dsp:spPr>
        <a:xfrm>
          <a:off x="-5943603" y="-909532"/>
          <a:ext cx="7075648" cy="7075648"/>
        </a:xfrm>
        <a:prstGeom prst="blockArc">
          <a:avLst>
            <a:gd name="adj1" fmla="val 18900000"/>
            <a:gd name="adj2" fmla="val 2700000"/>
            <a:gd name="adj3" fmla="val 305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9EFA71-EC61-407F-9909-824B1D940A2A}">
      <dsp:nvSpPr>
        <dsp:cNvPr id="0" name=""/>
        <dsp:cNvSpPr/>
      </dsp:nvSpPr>
      <dsp:spPr>
        <a:xfrm>
          <a:off x="421673" y="276811"/>
          <a:ext cx="6345064" cy="553413"/>
        </a:xfrm>
        <a:prstGeom prst="rect">
          <a:avLst/>
        </a:prstGeom>
        <a:solidFill>
          <a:schemeClr val="accent1">
            <a:lumMod val="5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Plan curricular organizado en cuatro ejes: histórico-filosófico, sistemático, metodológico y articulador.</a:t>
          </a:r>
        </a:p>
      </dsp:txBody>
      <dsp:txXfrm>
        <a:off x="421673" y="276811"/>
        <a:ext cx="6345064" cy="553413"/>
      </dsp:txXfrm>
    </dsp:sp>
    <dsp:sp modelId="{A6F8977F-D627-400D-875B-D6BAC3876FA2}">
      <dsp:nvSpPr>
        <dsp:cNvPr id="0" name=""/>
        <dsp:cNvSpPr/>
      </dsp:nvSpPr>
      <dsp:spPr>
        <a:xfrm>
          <a:off x="75790" y="207635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819E365-E2C4-4BE9-B156-5E68BD2AB2EF}">
      <dsp:nvSpPr>
        <dsp:cNvPr id="0" name=""/>
        <dsp:cNvSpPr/>
      </dsp:nvSpPr>
      <dsp:spPr>
        <a:xfrm>
          <a:off x="876893" y="1106826"/>
          <a:ext cx="5889843" cy="553413"/>
        </a:xfrm>
        <a:prstGeom prst="rect">
          <a:avLst/>
        </a:prstGeom>
        <a:gradFill rotWithShape="0">
          <a:gsLst>
            <a:gs pos="97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Diferentes grupos de investigación.</a:t>
          </a:r>
        </a:p>
      </dsp:txBody>
      <dsp:txXfrm>
        <a:off x="876893" y="1106826"/>
        <a:ext cx="5889843" cy="553413"/>
      </dsp:txXfrm>
    </dsp:sp>
    <dsp:sp modelId="{2A0DB5C5-414E-45FB-B345-C31714AD158D}">
      <dsp:nvSpPr>
        <dsp:cNvPr id="0" name=""/>
        <dsp:cNvSpPr/>
      </dsp:nvSpPr>
      <dsp:spPr>
        <a:xfrm>
          <a:off x="531010" y="1037649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68CE24D-ADEF-4EC3-90D5-7DEC4FBD1BC5}">
      <dsp:nvSpPr>
        <dsp:cNvPr id="0" name=""/>
        <dsp:cNvSpPr/>
      </dsp:nvSpPr>
      <dsp:spPr>
        <a:xfrm>
          <a:off x="1085054" y="1936840"/>
          <a:ext cx="5681683" cy="553413"/>
        </a:xfrm>
        <a:prstGeom prst="rect">
          <a:avLst/>
        </a:prstGeo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Práctica profesional empresarial.</a:t>
          </a:r>
        </a:p>
      </dsp:txBody>
      <dsp:txXfrm>
        <a:off x="1085054" y="1936840"/>
        <a:ext cx="5681683" cy="553413"/>
      </dsp:txXfrm>
    </dsp:sp>
    <dsp:sp modelId="{DCDFD06F-162B-46ED-954C-DC55407AC882}">
      <dsp:nvSpPr>
        <dsp:cNvPr id="0" name=""/>
        <dsp:cNvSpPr/>
      </dsp:nvSpPr>
      <dsp:spPr>
        <a:xfrm>
          <a:off x="739171" y="1867664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7DFBF72-96B7-4803-A623-01292C63F81B}">
      <dsp:nvSpPr>
        <dsp:cNvPr id="0" name=""/>
        <dsp:cNvSpPr/>
      </dsp:nvSpPr>
      <dsp:spPr>
        <a:xfrm>
          <a:off x="1085054" y="2766329"/>
          <a:ext cx="5681683" cy="553413"/>
        </a:xfrm>
        <a:prstGeom prst="rect">
          <a:avLst/>
        </a:prstGeo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>
              <a:solidFill>
                <a:schemeClr val="tx1"/>
              </a:solidFill>
              <a:latin typeface="+mn-lt"/>
              <a:ea typeface="+mn-ea"/>
              <a:cs typeface="+mn-cs"/>
            </a:rPr>
            <a:t>El plan de estudios incluye lenguas antiguas.</a:t>
          </a:r>
          <a:endParaRPr lang="es-CO" sz="1400" b="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1085054" y="2766329"/>
        <a:ext cx="5681683" cy="553413"/>
      </dsp:txXfrm>
    </dsp:sp>
    <dsp:sp modelId="{68B4162A-D5F4-487D-A4A2-5A263E0E6C81}">
      <dsp:nvSpPr>
        <dsp:cNvPr id="0" name=""/>
        <dsp:cNvSpPr/>
      </dsp:nvSpPr>
      <dsp:spPr>
        <a:xfrm>
          <a:off x="739171" y="2697153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269E24-8B16-4743-B8B4-238B722A0D37}">
      <dsp:nvSpPr>
        <dsp:cNvPr id="0" name=""/>
        <dsp:cNvSpPr/>
      </dsp:nvSpPr>
      <dsp:spPr>
        <a:xfrm>
          <a:off x="876893" y="3596344"/>
          <a:ext cx="5889843" cy="553413"/>
        </a:xfrm>
        <a:prstGeom prst="rect">
          <a:avLst/>
        </a:prstGeo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>
              <a:solidFill>
                <a:schemeClr val="tx1"/>
              </a:solidFill>
              <a:latin typeface="+mn-lt"/>
              <a:ea typeface="+mn-ea"/>
              <a:cs typeface="+mn-cs"/>
            </a:rPr>
            <a:t>Semestre en el exterior</a:t>
          </a:r>
          <a:endParaRPr lang="es-CO" sz="1400" b="0" kern="1200" dirty="0">
            <a:solidFill>
              <a:schemeClr val="tx1"/>
            </a:solidFill>
            <a:latin typeface="+mn-lt"/>
            <a:ea typeface="+mn-ea"/>
            <a:cs typeface="+mn-cs"/>
          </a:endParaRPr>
        </a:p>
      </dsp:txBody>
      <dsp:txXfrm>
        <a:off x="876893" y="3596344"/>
        <a:ext cx="5889843" cy="553413"/>
      </dsp:txXfrm>
    </dsp:sp>
    <dsp:sp modelId="{844E9D7E-BABC-4112-A6B9-31DB5985D09B}">
      <dsp:nvSpPr>
        <dsp:cNvPr id="0" name=""/>
        <dsp:cNvSpPr/>
      </dsp:nvSpPr>
      <dsp:spPr>
        <a:xfrm>
          <a:off x="531010" y="3527167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43ECA02-F088-4714-838A-AA1188F7F4A9}">
      <dsp:nvSpPr>
        <dsp:cNvPr id="0" name=""/>
        <dsp:cNvSpPr/>
      </dsp:nvSpPr>
      <dsp:spPr>
        <a:xfrm>
          <a:off x="421673" y="4426359"/>
          <a:ext cx="6345064" cy="553413"/>
        </a:xfrm>
        <a:prstGeom prst="rect">
          <a:avLst/>
        </a:prstGeom>
        <a:gradFill rotWithShape="0">
          <a:gsLst>
            <a:gs pos="100000">
              <a:schemeClr val="accent1">
                <a:lumMod val="5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9272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b="0" kern="1200" dirty="0">
              <a:solidFill>
                <a:schemeClr val="tx1"/>
              </a:solidFill>
              <a:latin typeface="+mn-lt"/>
              <a:ea typeface="+mn-ea"/>
              <a:cs typeface="+mn-cs"/>
            </a:rPr>
            <a:t>Índice de empleabilidad del 100%</a:t>
          </a:r>
        </a:p>
      </dsp:txBody>
      <dsp:txXfrm>
        <a:off x="421673" y="4426359"/>
        <a:ext cx="6345064" cy="553413"/>
      </dsp:txXfrm>
    </dsp:sp>
    <dsp:sp modelId="{16248DD6-0046-4853-AF61-9FA3B9256DA6}">
      <dsp:nvSpPr>
        <dsp:cNvPr id="0" name=""/>
        <dsp:cNvSpPr/>
      </dsp:nvSpPr>
      <dsp:spPr>
        <a:xfrm>
          <a:off x="75790" y="4357182"/>
          <a:ext cx="691766" cy="69176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0E9C-74F8-431C-8180-7F903CA32112}">
      <dsp:nvSpPr>
        <dsp:cNvPr id="0" name=""/>
        <dsp:cNvSpPr/>
      </dsp:nvSpPr>
      <dsp:spPr>
        <a:xfrm>
          <a:off x="2227270" y="2958"/>
          <a:ext cx="2562714" cy="6208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kern="1200" dirty="0">
              <a:latin typeface="+mn-lt"/>
            </a:rPr>
            <a:t>Objetivo General</a:t>
          </a:r>
        </a:p>
      </dsp:txBody>
      <dsp:txXfrm>
        <a:off x="2245455" y="21143"/>
        <a:ext cx="2526344" cy="584506"/>
      </dsp:txXfrm>
    </dsp:sp>
    <dsp:sp modelId="{E441574C-0D49-4F36-8B1A-D8F47396EF39}">
      <dsp:nvSpPr>
        <dsp:cNvPr id="0" name=""/>
        <dsp:cNvSpPr/>
      </dsp:nvSpPr>
      <dsp:spPr>
        <a:xfrm>
          <a:off x="2483542" y="623834"/>
          <a:ext cx="256271" cy="6473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47342"/>
              </a:lnTo>
              <a:lnTo>
                <a:pt x="256271" y="647342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8B7561-9219-4F11-AAC2-85FBDD6E5DD7}">
      <dsp:nvSpPr>
        <dsp:cNvPr id="0" name=""/>
        <dsp:cNvSpPr/>
      </dsp:nvSpPr>
      <dsp:spPr>
        <a:xfrm>
          <a:off x="2739813" y="779390"/>
          <a:ext cx="2464255" cy="98357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Cumplir la meta de estudiantes matriculados Estándar establecidos para el año 2018. </a:t>
          </a:r>
        </a:p>
      </dsp:txBody>
      <dsp:txXfrm>
        <a:off x="2768621" y="808198"/>
        <a:ext cx="2406639" cy="925956"/>
      </dsp:txXfrm>
    </dsp:sp>
    <dsp:sp modelId="{7E649B38-6C09-4DC3-BFFC-A19704F168B0}">
      <dsp:nvSpPr>
        <dsp:cNvPr id="0" name=""/>
        <dsp:cNvSpPr/>
      </dsp:nvSpPr>
      <dsp:spPr>
        <a:xfrm>
          <a:off x="5101098" y="2958"/>
          <a:ext cx="2562714" cy="6123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000" b="1" kern="1200" dirty="0">
              <a:latin typeface="+mn-lt"/>
            </a:rPr>
            <a:t>Objetivos estratégicos</a:t>
          </a:r>
        </a:p>
      </dsp:txBody>
      <dsp:txXfrm>
        <a:off x="5119032" y="20892"/>
        <a:ext cx="2526846" cy="576434"/>
      </dsp:txXfrm>
    </dsp:sp>
    <dsp:sp modelId="{911BF94F-EF29-441B-896D-2E52D8B8C414}">
      <dsp:nvSpPr>
        <dsp:cNvPr id="0" name=""/>
        <dsp:cNvSpPr/>
      </dsp:nvSpPr>
      <dsp:spPr>
        <a:xfrm>
          <a:off x="5357370" y="615260"/>
          <a:ext cx="256868" cy="5649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64919"/>
              </a:lnTo>
              <a:lnTo>
                <a:pt x="256868" y="564919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D76D04-4069-46FE-A2F8-5B780C562CB5}">
      <dsp:nvSpPr>
        <dsp:cNvPr id="0" name=""/>
        <dsp:cNvSpPr/>
      </dsp:nvSpPr>
      <dsp:spPr>
        <a:xfrm>
          <a:off x="5614239" y="704848"/>
          <a:ext cx="2383127" cy="9506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Garantizar que los nuevos estudiantes del programa de filosofía se matriculen con un puntaje promedio en la prueba Saber 11 de 335</a:t>
          </a:r>
        </a:p>
      </dsp:txBody>
      <dsp:txXfrm>
        <a:off x="5642083" y="732692"/>
        <a:ext cx="2327439" cy="894974"/>
      </dsp:txXfrm>
    </dsp:sp>
    <dsp:sp modelId="{FF596AC6-A99F-4765-BAAA-A8CEF5F69794}">
      <dsp:nvSpPr>
        <dsp:cNvPr id="0" name=""/>
        <dsp:cNvSpPr/>
      </dsp:nvSpPr>
      <dsp:spPr>
        <a:xfrm>
          <a:off x="5357370" y="615260"/>
          <a:ext cx="256271" cy="16654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65479"/>
              </a:lnTo>
              <a:lnTo>
                <a:pt x="256271" y="1665479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0C4820-553B-4436-A1DC-63F6D6088C99}">
      <dsp:nvSpPr>
        <dsp:cNvPr id="0" name=""/>
        <dsp:cNvSpPr/>
      </dsp:nvSpPr>
      <dsp:spPr>
        <a:xfrm>
          <a:off x="5613641" y="1877035"/>
          <a:ext cx="2383127" cy="8074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>
              <a:latin typeface="Calibri" panose="020F0502020204030204" pitchFamily="34" charset="0"/>
              <a:cs typeface="Calibri" panose="020F0502020204030204" pitchFamily="34" charset="0"/>
            </a:rPr>
            <a:t>Garantizar 2 estudiantes matriculados proveniente de los colegios en convenio IB y CIE</a:t>
          </a:r>
          <a:endParaRPr lang="es-CO" sz="14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637289" y="1900683"/>
        <a:ext cx="2335831" cy="760111"/>
      </dsp:txXfrm>
    </dsp:sp>
    <dsp:sp modelId="{C2CBE755-BCA9-4C92-A1B3-51CCB195B432}">
      <dsp:nvSpPr>
        <dsp:cNvPr id="0" name=""/>
        <dsp:cNvSpPr/>
      </dsp:nvSpPr>
      <dsp:spPr>
        <a:xfrm>
          <a:off x="5357370" y="615260"/>
          <a:ext cx="256271" cy="25351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5177"/>
              </a:lnTo>
              <a:lnTo>
                <a:pt x="256271" y="253517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727BD0-EF27-444B-A9CF-126D18DEA068}">
      <dsp:nvSpPr>
        <dsp:cNvPr id="0" name=""/>
        <dsp:cNvSpPr/>
      </dsp:nvSpPr>
      <dsp:spPr>
        <a:xfrm>
          <a:off x="5613641" y="2839999"/>
          <a:ext cx="2383127" cy="6208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Alcanzar el número de estudiantes Ser Pilo Paga definido para el programa</a:t>
          </a:r>
        </a:p>
      </dsp:txBody>
      <dsp:txXfrm>
        <a:off x="5631826" y="2858184"/>
        <a:ext cx="2346757" cy="584506"/>
      </dsp:txXfrm>
    </dsp:sp>
    <dsp:sp modelId="{A7F5713C-441D-4FB6-AD2A-E80ACB18997B}">
      <dsp:nvSpPr>
        <dsp:cNvPr id="0" name=""/>
        <dsp:cNvSpPr/>
      </dsp:nvSpPr>
      <dsp:spPr>
        <a:xfrm>
          <a:off x="5357370" y="615260"/>
          <a:ext cx="256271" cy="33122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12285"/>
              </a:lnTo>
              <a:lnTo>
                <a:pt x="256271" y="3312285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71444-4CAE-418C-9F99-7CF423D96FFA}">
      <dsp:nvSpPr>
        <dsp:cNvPr id="0" name=""/>
        <dsp:cNvSpPr/>
      </dsp:nvSpPr>
      <dsp:spPr>
        <a:xfrm>
          <a:off x="5613641" y="3616432"/>
          <a:ext cx="2383127" cy="6222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Lograr una absorción del 50% de estudiantes </a:t>
          </a:r>
        </a:p>
      </dsp:txBody>
      <dsp:txXfrm>
        <a:off x="5631865" y="3634656"/>
        <a:ext cx="2346679" cy="585778"/>
      </dsp:txXfrm>
    </dsp:sp>
    <dsp:sp modelId="{1FAA5684-96FA-4A98-BFEA-F8F77FA3325F}">
      <dsp:nvSpPr>
        <dsp:cNvPr id="0" name=""/>
        <dsp:cNvSpPr/>
      </dsp:nvSpPr>
      <dsp:spPr>
        <a:xfrm>
          <a:off x="5357370" y="615260"/>
          <a:ext cx="256271" cy="4205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05933"/>
              </a:lnTo>
              <a:lnTo>
                <a:pt x="256271" y="4205933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F51C8-6BCD-4EB8-99D4-4258EBC397F0}">
      <dsp:nvSpPr>
        <dsp:cNvPr id="0" name=""/>
        <dsp:cNvSpPr/>
      </dsp:nvSpPr>
      <dsp:spPr>
        <a:xfrm>
          <a:off x="5613641" y="4394215"/>
          <a:ext cx="2384322" cy="8539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Lograr la articulación del proceso PIAMI entre la facultad y la dirección de admisiones</a:t>
          </a:r>
        </a:p>
      </dsp:txBody>
      <dsp:txXfrm>
        <a:off x="5638653" y="4419227"/>
        <a:ext cx="2334298" cy="803932"/>
      </dsp:txXfrm>
    </dsp:sp>
    <dsp:sp modelId="{5D6B1E57-A836-4520-890A-1C6D38D82AAD}">
      <dsp:nvSpPr>
        <dsp:cNvPr id="0" name=""/>
        <dsp:cNvSpPr/>
      </dsp:nvSpPr>
      <dsp:spPr>
        <a:xfrm>
          <a:off x="5357370" y="615260"/>
          <a:ext cx="373608" cy="51018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01864"/>
              </a:lnTo>
              <a:lnTo>
                <a:pt x="373608" y="5101864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45A902-E2B2-4A44-90D8-9EAAAD2A2D2F}">
      <dsp:nvSpPr>
        <dsp:cNvPr id="0" name=""/>
        <dsp:cNvSpPr/>
      </dsp:nvSpPr>
      <dsp:spPr>
        <a:xfrm>
          <a:off x="5730978" y="5406686"/>
          <a:ext cx="2246934" cy="6208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 dirty="0">
              <a:latin typeface="Calibri" panose="020F0502020204030204" pitchFamily="34" charset="0"/>
              <a:cs typeface="Calibri" panose="020F0502020204030204" pitchFamily="34" charset="0"/>
            </a:rPr>
            <a:t>Garantizar la matricula de 5 estudiantes nuevos nacionales al año</a:t>
          </a:r>
        </a:p>
      </dsp:txBody>
      <dsp:txXfrm>
        <a:off x="5749163" y="5424871"/>
        <a:ext cx="2210564" cy="584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807B0B98-06B4-4AAA-BE53-5CD47E6CCC2E}" type="datetimeFigureOut">
              <a:rPr lang="es-CO"/>
              <a:pPr>
                <a:defRPr/>
              </a:pPr>
              <a:t>16/03/2022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CO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CO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1987F0E-FE9C-4ADF-A221-18CC62757BC9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548803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Marcador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CO" altLang="es-CO"/>
          </a:p>
        </p:txBody>
      </p:sp>
      <p:sp>
        <p:nvSpPr>
          <p:cNvPr id="4100" name="Marcador de número de diapositiva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DB0642C2-AEBE-4EB7-9768-AF3110382BBB}" type="slidenum">
              <a:rPr lang="es-CO" altLang="es-CO" smtClean="0"/>
              <a:pPr/>
              <a:t>1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3367299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Marcador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CO" altLang="es-CO"/>
          </a:p>
        </p:txBody>
      </p:sp>
      <p:sp>
        <p:nvSpPr>
          <p:cNvPr id="6148" name="Marcador de número de diapositiva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E92037A-523F-48FB-88AD-9B9876DB7485}" type="slidenum">
              <a:rPr lang="es-CO" altLang="es-CO" smtClean="0"/>
              <a:pPr/>
              <a:t>2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3025696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987F0E-FE9C-4ADF-A221-18CC62757BC9}" type="slidenum">
              <a:rPr lang="es-CO" smtClean="0"/>
              <a:pPr>
                <a:defRPr/>
              </a:pPr>
              <a:t>39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1186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Marcador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CO" altLang="es-CO"/>
          </a:p>
        </p:txBody>
      </p:sp>
      <p:sp>
        <p:nvSpPr>
          <p:cNvPr id="53252" name="Marcador de número de diapositiva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9B9AA300-08C6-438D-BCE3-F267BF9B9F28}" type="slidenum">
              <a:rPr lang="es-CO" altLang="es-CO" smtClean="0"/>
              <a:pPr/>
              <a:t>40</a:t>
            </a:fld>
            <a:endParaRPr lang="es-CO" altLang="es-CO"/>
          </a:p>
        </p:txBody>
      </p:sp>
    </p:spTree>
    <p:extLst>
      <p:ext uri="{BB962C8B-B14F-4D97-AF65-F5344CB8AC3E}">
        <p14:creationId xmlns:p14="http://schemas.microsoft.com/office/powerpoint/2010/main" val="1037988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ED789-7A92-4CCE-B33B-FEF692097E98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809887821"/>
      </p:ext>
    </p:extLst>
  </p:cSld>
  <p:clrMapOvr>
    <a:masterClrMapping/>
  </p:clrMapOvr>
  <p:transition spd="slow">
    <p:push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C2709-8E49-4950-B70F-F75FA5A6E266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4137644692"/>
      </p:ext>
    </p:extLst>
  </p:cSld>
  <p:clrMapOvr>
    <a:masterClrMapping/>
  </p:clrMapOvr>
  <p:transition spd="slow">
    <p:push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E32B93-2826-448A-A9CC-E1380400E69F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3035691178"/>
      </p:ext>
    </p:extLst>
  </p:cSld>
  <p:clrMapOvr>
    <a:masterClrMapping/>
  </p:clrMapOvr>
  <p:transition spd="slow">
    <p:push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A2ED87-278A-4E7F-AE48-233B0F00D04D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779609696"/>
      </p:ext>
    </p:extLst>
  </p:cSld>
  <p:clrMapOvr>
    <a:masterClrMapping/>
  </p:clrMapOvr>
  <p:transition spd="slow">
    <p:push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79A491-D4C6-40FA-805E-FFC5E1BC0532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3105033664"/>
      </p:ext>
    </p:extLst>
  </p:cSld>
  <p:clrMapOvr>
    <a:masterClrMapping/>
  </p:clrMapOvr>
  <p:transition spd="slow">
    <p:push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393693-487E-4BAF-BFF7-B4FDAD7A8D41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3023337111"/>
      </p:ext>
    </p:extLst>
  </p:cSld>
  <p:clrMapOvr>
    <a:masterClrMapping/>
  </p:clrMapOvr>
  <p:transition spd="slow">
    <p:push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DCC479-32A9-4DCA-8DF8-4F7DD08EB205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2159418061"/>
      </p:ext>
    </p:extLst>
  </p:cSld>
  <p:clrMapOvr>
    <a:masterClrMapping/>
  </p:clrMapOvr>
  <p:transition spd="slow">
    <p:push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C992CB-4A86-4B26-87D4-BC7281508BB5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1490859775"/>
      </p:ext>
    </p:extLst>
  </p:cSld>
  <p:clrMapOvr>
    <a:masterClrMapping/>
  </p:clrMapOvr>
  <p:transition spd="slow">
    <p:push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38E63A-A1CA-4F3A-A53F-CF2A53A53EBA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3480963434"/>
      </p:ext>
    </p:extLst>
  </p:cSld>
  <p:clrMapOvr>
    <a:masterClrMapping/>
  </p:clrMapOvr>
  <p:transition spd="slow">
    <p:push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2A9A0E-E2C0-430D-8AD8-B096194D608E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3231520799"/>
      </p:ext>
    </p:extLst>
  </p:cSld>
  <p:clrMapOvr>
    <a:masterClrMapping/>
  </p:clrMapOvr>
  <p:transition spd="slow">
    <p:push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O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0DA5E7-3306-48DD-B743-858F02C52427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  <p:extLst>
      <p:ext uri="{BB962C8B-B14F-4D97-AF65-F5344CB8AC3E}">
        <p14:creationId xmlns:p14="http://schemas.microsoft.com/office/powerpoint/2010/main" val="536953118"/>
      </p:ext>
    </p:extLst>
  </p:cSld>
  <p:clrMapOvr>
    <a:masterClrMapping/>
  </p:clrMapOvr>
  <p:transition spd="slow">
    <p:push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O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O"/>
              <a:t>Haga clic para modificar el estilo de texto del patrón</a:t>
            </a:r>
          </a:p>
          <a:p>
            <a:pPr lvl="1"/>
            <a:r>
              <a:rPr lang="es-ES_tradnl" altLang="es-CO"/>
              <a:t>Segundo nivel</a:t>
            </a:r>
          </a:p>
          <a:p>
            <a:pPr lvl="2"/>
            <a:r>
              <a:rPr lang="es-ES_tradnl" altLang="es-CO"/>
              <a:t>Tercer nivel</a:t>
            </a:r>
          </a:p>
          <a:p>
            <a:pPr lvl="3"/>
            <a:r>
              <a:rPr lang="es-ES_tradnl" altLang="es-CO"/>
              <a:t>Cuarto nivel</a:t>
            </a:r>
          </a:p>
          <a:p>
            <a:pPr lvl="4"/>
            <a:r>
              <a:rPr lang="es-ES_tradnl" altLang="es-CO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s-ES_tradnl" altLang="es-CO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D55A9ADA-FCB4-48AE-B872-831A1F329EE2}" type="slidenum">
              <a:rPr lang="es-ES_tradnl" altLang="es-CO"/>
              <a:pPr>
                <a:defRPr/>
              </a:pPr>
              <a:t>‹Nº›</a:t>
            </a:fld>
            <a:endParaRPr lang="es-ES_tradnl" alt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d"/>
  </p:transition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sabana.edu.co/filosofia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unisabana.edu.c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CuadroTexto"/>
          <p:cNvSpPr txBox="1"/>
          <p:nvPr/>
        </p:nvSpPr>
        <p:spPr>
          <a:xfrm>
            <a:off x="468313" y="4765000"/>
            <a:ext cx="5283200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3200" b="1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rPr>
              <a:t>Plan de Mercadeo 2018</a:t>
            </a:r>
            <a:endParaRPr lang="es-CO" sz="32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075" name="4 CuadroTexto"/>
          <p:cNvSpPr txBox="1">
            <a:spLocks noChangeArrowheads="1"/>
          </p:cNvSpPr>
          <p:nvPr/>
        </p:nvSpPr>
        <p:spPr bwMode="auto">
          <a:xfrm>
            <a:off x="143669" y="5373216"/>
            <a:ext cx="593248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S" altLang="es-CO" sz="2800" b="1" dirty="0">
                <a:solidFill>
                  <a:srgbClr val="00206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Programa de Filosofía</a:t>
            </a:r>
          </a:p>
        </p:txBody>
      </p:sp>
    </p:spTree>
  </p:cSld>
  <p:clrMapOvr>
    <a:masterClrMapping/>
  </p:clrMapOvr>
  <p:transition spd="slow">
    <p:push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048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114300" y="16192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100" b="1" dirty="0">
                <a:solidFill>
                  <a:schemeClr val="accent2">
                    <a:lumMod val="75000"/>
                  </a:schemeClr>
                </a:solidFill>
              </a:rPr>
              <a:t>HISTÓRICO DE INDICES PERIODO I TRADICIONALES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0" y="364490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5" name="1 Título"/>
          <p:cNvSpPr txBox="1">
            <a:spLocks/>
          </p:cNvSpPr>
          <p:nvPr/>
        </p:nvSpPr>
        <p:spPr>
          <a:xfrm>
            <a:off x="-114300" y="33162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100" b="1" dirty="0">
                <a:solidFill>
                  <a:schemeClr val="accent2">
                    <a:lumMod val="75000"/>
                  </a:schemeClr>
                </a:solidFill>
              </a:rPr>
              <a:t>HISTÓRICO DE INDICES PERIODO II TRADICIONALES</a:t>
            </a:r>
          </a:p>
        </p:txBody>
      </p:sp>
      <p:sp>
        <p:nvSpPr>
          <p:cNvPr id="13319" name="CuadroTexto 10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9/43</a:t>
            </a:r>
          </a:p>
        </p:txBody>
      </p:sp>
      <p:graphicFrame>
        <p:nvGraphicFramePr>
          <p:cNvPr id="3" name="Gráfico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7890126"/>
              </p:ext>
            </p:extLst>
          </p:nvPr>
        </p:nvGraphicFramePr>
        <p:xfrm>
          <a:off x="141288" y="3468687"/>
          <a:ext cx="7515225" cy="3154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CuadroTexto 7"/>
          <p:cNvSpPr txBox="1">
            <a:spLocks noChangeArrowheads="1"/>
          </p:cNvSpPr>
          <p:nvPr/>
        </p:nvSpPr>
        <p:spPr bwMode="auto">
          <a:xfrm>
            <a:off x="3419475" y="6623050"/>
            <a:ext cx="482493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939362"/>
              </p:ext>
            </p:extLst>
          </p:nvPr>
        </p:nvGraphicFramePr>
        <p:xfrm>
          <a:off x="141288" y="413844"/>
          <a:ext cx="7322008" cy="2816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Chart bld="series"/>
        </p:bldSub>
      </p:bldGraphic>
      <p:bldGraphic spid="12" grpId="0" uiExpand="1">
        <p:bldSub>
          <a:bldChart bld="series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7651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4048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400" b="1" dirty="0">
                <a:solidFill>
                  <a:schemeClr val="accent2">
                    <a:lumMod val="75000"/>
                  </a:schemeClr>
                </a:solidFill>
              </a:rPr>
              <a:t>HISTÓRICO DE INDICES PILO PAGA</a:t>
            </a:r>
          </a:p>
        </p:txBody>
      </p:sp>
      <p:sp>
        <p:nvSpPr>
          <p:cNvPr id="14341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10/43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5" y="6623050"/>
            <a:ext cx="518497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6948142"/>
              </p:ext>
            </p:extLst>
          </p:nvPr>
        </p:nvGraphicFramePr>
        <p:xfrm>
          <a:off x="683568" y="1268760"/>
          <a:ext cx="5976664" cy="4752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2651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CARACTERIZACIÓN SABER 11 2017-1</a:t>
            </a:r>
          </a:p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PUNTAJE GLOBAL TRADICIONALES</a:t>
            </a:r>
          </a:p>
        </p:txBody>
      </p:sp>
      <p:sp>
        <p:nvSpPr>
          <p:cNvPr id="16389" name="CuadroTexto 12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11/43</a:t>
            </a:r>
          </a:p>
        </p:txBody>
      </p:sp>
      <p:sp>
        <p:nvSpPr>
          <p:cNvPr id="16390" name="CuadroTexto 29"/>
          <p:cNvSpPr txBox="1">
            <a:spLocks noChangeArrowheads="1"/>
          </p:cNvSpPr>
          <p:nvPr/>
        </p:nvSpPr>
        <p:spPr bwMode="auto">
          <a:xfrm>
            <a:off x="3446463" y="2046288"/>
            <a:ext cx="3948112" cy="584775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600" dirty="0"/>
              <a:t>El </a:t>
            </a:r>
            <a:r>
              <a:rPr lang="es-CO" altLang="es-CO" sz="1600" b="1" dirty="0"/>
              <a:t>50% </a:t>
            </a:r>
            <a:r>
              <a:rPr lang="es-CO" altLang="es-CO" sz="1600" dirty="0"/>
              <a:t>obtuvo un puntaje igual o mayor a 340.</a:t>
            </a:r>
          </a:p>
        </p:txBody>
      </p:sp>
      <p:sp>
        <p:nvSpPr>
          <p:cNvPr id="5" name="Cerrar llave 4"/>
          <p:cNvSpPr/>
          <p:nvPr/>
        </p:nvSpPr>
        <p:spPr>
          <a:xfrm>
            <a:off x="3059113" y="1852613"/>
            <a:ext cx="217487" cy="1216025"/>
          </a:xfrm>
          <a:prstGeom prst="rightBrac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s-CO"/>
          </a:p>
        </p:txBody>
      </p:sp>
      <p:sp>
        <p:nvSpPr>
          <p:cNvPr id="11" name="CuadroTexto 7"/>
          <p:cNvSpPr txBox="1">
            <a:spLocks noChangeArrowheads="1"/>
          </p:cNvSpPr>
          <p:nvPr/>
        </p:nvSpPr>
        <p:spPr bwMode="auto">
          <a:xfrm>
            <a:off x="3419476" y="6623050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4421686"/>
              </p:ext>
            </p:extLst>
          </p:nvPr>
        </p:nvGraphicFramePr>
        <p:xfrm>
          <a:off x="179513" y="935039"/>
          <a:ext cx="3384375" cy="5296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8786"/>
              </p:ext>
            </p:extLst>
          </p:nvPr>
        </p:nvGraphicFramePr>
        <p:xfrm>
          <a:off x="3987876" y="3444081"/>
          <a:ext cx="3248420" cy="2418675"/>
        </p:xfrm>
        <a:graphic>
          <a:graphicData uri="http://schemas.openxmlformats.org/drawingml/2006/table">
            <a:tbl>
              <a:tblPr/>
              <a:tblGrid>
                <a:gridCol w="7757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57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11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57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 Global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Acum</a:t>
                      </a:r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360 - 379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340 - 359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320 - 339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300 - 319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280 - 299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525">
                <a:tc>
                  <a:txBody>
                    <a:bodyPr/>
                    <a:lstStyle/>
                    <a:p>
                      <a:pPr algn="ctr" rtl="0" fontAlgn="b"/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2651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CARACTERIZACIÓN SABER 11 </a:t>
            </a:r>
          </a:p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PUNTAJE GLOBAL TRADICIONALES 2017-2</a:t>
            </a:r>
          </a:p>
        </p:txBody>
      </p:sp>
      <p:sp>
        <p:nvSpPr>
          <p:cNvPr id="18437" name="CuadroTexto 8"/>
          <p:cNvSpPr txBox="1">
            <a:spLocks noChangeArrowheads="1"/>
          </p:cNvSpPr>
          <p:nvPr/>
        </p:nvSpPr>
        <p:spPr bwMode="auto">
          <a:xfrm>
            <a:off x="3168224" y="1927415"/>
            <a:ext cx="3438525" cy="58477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600" dirty="0"/>
              <a:t>El </a:t>
            </a:r>
            <a:r>
              <a:rPr lang="es-CO" altLang="es-CO" sz="1600" b="1" dirty="0"/>
              <a:t>43% </a:t>
            </a:r>
            <a:r>
              <a:rPr lang="es-CO" altLang="es-CO" sz="1600" dirty="0"/>
              <a:t>obtuvo un puntaje igual o mayor a 340</a:t>
            </a:r>
          </a:p>
        </p:txBody>
      </p:sp>
      <p:sp>
        <p:nvSpPr>
          <p:cNvPr id="18438" name="CuadroTexto 11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12/43</a:t>
            </a:r>
          </a:p>
        </p:txBody>
      </p:sp>
      <p:sp>
        <p:nvSpPr>
          <p:cNvPr id="6" name="Cerrar llave 5"/>
          <p:cNvSpPr/>
          <p:nvPr/>
        </p:nvSpPr>
        <p:spPr>
          <a:xfrm>
            <a:off x="2339752" y="1918270"/>
            <a:ext cx="574675" cy="954093"/>
          </a:xfrm>
          <a:prstGeom prst="rightBrace">
            <a:avLst>
              <a:gd name="adj1" fmla="val 8333"/>
              <a:gd name="adj2" fmla="val 50574"/>
            </a:avLst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s-CO"/>
          </a:p>
        </p:txBody>
      </p:sp>
      <p:cxnSp>
        <p:nvCxnSpPr>
          <p:cNvPr id="12" name="Conector recto 11"/>
          <p:cNvCxnSpPr>
            <a:stCxn id="6" idx="1"/>
            <a:endCxn id="6" idx="1"/>
          </p:cNvCxnSpPr>
          <p:nvPr/>
        </p:nvCxnSpPr>
        <p:spPr>
          <a:xfrm>
            <a:off x="2914427" y="24007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Gráfico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5968620"/>
              </p:ext>
            </p:extLst>
          </p:nvPr>
        </p:nvGraphicFramePr>
        <p:xfrm>
          <a:off x="0" y="980728"/>
          <a:ext cx="3168225" cy="53681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901379"/>
              </p:ext>
            </p:extLst>
          </p:nvPr>
        </p:nvGraphicFramePr>
        <p:xfrm>
          <a:off x="3949698" y="3265521"/>
          <a:ext cx="3142584" cy="2035686"/>
        </p:xfrm>
        <a:graphic>
          <a:graphicData uri="http://schemas.openxmlformats.org/drawingml/2006/table">
            <a:tbl>
              <a:tblPr/>
              <a:tblGrid>
                <a:gridCol w="785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5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5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56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 Global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Acum</a:t>
                      </a:r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360 - 379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340 - 359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320 - 339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300 - 319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281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4048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NIVEL DE INGLÉS TRADICIONALES 2017-1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684213" y="5495925"/>
            <a:ext cx="6551612" cy="8318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just">
              <a:defRPr/>
            </a:pPr>
            <a:r>
              <a:rPr lang="es-CO" sz="1600" dirty="0">
                <a:latin typeface="+mn-lt"/>
              </a:rPr>
              <a:t>El 40% de los estudiantes tradicionales matriculados para el periodo 2017-1 quedaron exentos o en Nivel 7 . </a:t>
            </a:r>
          </a:p>
          <a:p>
            <a:pPr marL="285750" indent="-285750" algn="just">
              <a:buFont typeface="Arial" panose="020B0604020202020204" pitchFamily="34" charset="0"/>
              <a:buChar char="•"/>
              <a:defRPr/>
            </a:pPr>
            <a:endParaRPr lang="es-CO" sz="1600" dirty="0">
              <a:latin typeface="+mn-lt"/>
            </a:endParaRPr>
          </a:p>
        </p:txBody>
      </p:sp>
      <p:sp>
        <p:nvSpPr>
          <p:cNvPr id="20486" name="CuadroTexto 15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13/43</a:t>
            </a:r>
          </a:p>
        </p:txBody>
      </p:sp>
      <p:sp>
        <p:nvSpPr>
          <p:cNvPr id="9" name="CuadroTexto 7"/>
          <p:cNvSpPr txBox="1">
            <a:spLocks noChangeArrowheads="1"/>
          </p:cNvSpPr>
          <p:nvPr/>
        </p:nvSpPr>
        <p:spPr bwMode="auto">
          <a:xfrm>
            <a:off x="3419475" y="6623051"/>
            <a:ext cx="525698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971675"/>
              </p:ext>
            </p:extLst>
          </p:nvPr>
        </p:nvGraphicFramePr>
        <p:xfrm>
          <a:off x="4240213" y="2253768"/>
          <a:ext cx="3048000" cy="2067912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8116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Nivel de inglés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Acum</a:t>
                      </a:r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EXENTO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5036183"/>
              </p:ext>
            </p:extLst>
          </p:nvPr>
        </p:nvGraphicFramePr>
        <p:xfrm>
          <a:off x="179512" y="1550161"/>
          <a:ext cx="4295486" cy="3554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4048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NIVEL DE INGLÉS TRADICIONALES 2017-2</a:t>
            </a:r>
          </a:p>
        </p:txBody>
      </p:sp>
      <p:sp>
        <p:nvSpPr>
          <p:cNvPr id="22533" name="CuadroTexto 1"/>
          <p:cNvSpPr txBox="1">
            <a:spLocks noChangeArrowheads="1"/>
          </p:cNvSpPr>
          <p:nvPr/>
        </p:nvSpPr>
        <p:spPr bwMode="auto">
          <a:xfrm>
            <a:off x="684213" y="5583238"/>
            <a:ext cx="66262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800" dirty="0"/>
              <a:t>El 50% de los estudiantes matriculados para el periodo 2017-2 quedaron exentos o en nivel 7 </a:t>
            </a:r>
          </a:p>
        </p:txBody>
      </p:sp>
      <p:sp>
        <p:nvSpPr>
          <p:cNvPr id="22534" name="CuadroTexto 8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14/43</a:t>
            </a:r>
          </a:p>
        </p:txBody>
      </p:sp>
      <p:sp>
        <p:nvSpPr>
          <p:cNvPr id="9" name="CuadroTexto 7"/>
          <p:cNvSpPr txBox="1">
            <a:spLocks noChangeArrowheads="1"/>
          </p:cNvSpPr>
          <p:nvPr/>
        </p:nvSpPr>
        <p:spPr bwMode="auto">
          <a:xfrm>
            <a:off x="3419475" y="6623050"/>
            <a:ext cx="525698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832802"/>
              </p:ext>
            </p:extLst>
          </p:nvPr>
        </p:nvGraphicFramePr>
        <p:xfrm>
          <a:off x="-144016" y="1683457"/>
          <a:ext cx="4572000" cy="3260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136704"/>
              </p:ext>
            </p:extLst>
          </p:nvPr>
        </p:nvGraphicFramePr>
        <p:xfrm>
          <a:off x="4427984" y="2042209"/>
          <a:ext cx="3048000" cy="2327878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8116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Nivel de inglés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Acum</a:t>
                      </a:r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EXENTO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 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INGLÉS</a:t>
                      </a:r>
                      <a:r>
                        <a:rPr lang="es-CO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2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966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119062" y="32609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FINANCIERO TRADICIONALES 2017-1</a:t>
            </a:r>
          </a:p>
        </p:txBody>
      </p:sp>
      <p:sp>
        <p:nvSpPr>
          <p:cNvPr id="23557" name="CuadroTexto 8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15/43</a:t>
            </a:r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337021"/>
              </p:ext>
            </p:extLst>
          </p:nvPr>
        </p:nvGraphicFramePr>
        <p:xfrm>
          <a:off x="886217" y="1567520"/>
          <a:ext cx="3159125" cy="119228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4448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42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9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7854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Rango Precios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</a:t>
                      </a:r>
                      <a:r>
                        <a:rPr lang="es-CO" sz="1400" b="1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772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$        7,000,000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40%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772">
                <a:tc>
                  <a:txBody>
                    <a:bodyPr/>
                    <a:lstStyle/>
                    <a:p>
                      <a:pPr algn="l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$         5,800,000 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60%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814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9" marR="9529" marT="9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CuadroTexto 7"/>
          <p:cNvSpPr txBox="1">
            <a:spLocks noChangeArrowheads="1"/>
          </p:cNvSpPr>
          <p:nvPr/>
        </p:nvSpPr>
        <p:spPr bwMode="auto">
          <a:xfrm>
            <a:off x="3419475" y="6623051"/>
            <a:ext cx="518497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sp>
        <p:nvSpPr>
          <p:cNvPr id="12" name="CuadroTexto 8"/>
          <p:cNvSpPr txBox="1">
            <a:spLocks noChangeArrowheads="1"/>
          </p:cNvSpPr>
          <p:nvPr/>
        </p:nvSpPr>
        <p:spPr bwMode="auto">
          <a:xfrm>
            <a:off x="4217988" y="1748161"/>
            <a:ext cx="3429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/>
            <a:r>
              <a:rPr lang="es-CO" altLang="es-CO" sz="1600" dirty="0"/>
              <a:t>El 80% de los estudiantes tradicionales matriculados para el periodo 2017-1 son de estrato 2 y 3</a:t>
            </a:r>
          </a:p>
        </p:txBody>
      </p:sp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085319"/>
              </p:ext>
            </p:extLst>
          </p:nvPr>
        </p:nvGraphicFramePr>
        <p:xfrm>
          <a:off x="886217" y="3778812"/>
          <a:ext cx="5184576" cy="26533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4048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FINANCIERO TRADICIONALES 2017-2</a:t>
            </a:r>
          </a:p>
        </p:txBody>
      </p:sp>
      <p:sp>
        <p:nvSpPr>
          <p:cNvPr id="24581" name="CuadroTexto 8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16/43</a:t>
            </a:r>
          </a:p>
        </p:txBody>
      </p:sp>
      <p:sp>
        <p:nvSpPr>
          <p:cNvPr id="8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638737"/>
              </p:ext>
            </p:extLst>
          </p:nvPr>
        </p:nvGraphicFramePr>
        <p:xfrm>
          <a:off x="899592" y="1479374"/>
          <a:ext cx="2664296" cy="1189586"/>
        </p:xfrm>
        <a:graphic>
          <a:graphicData uri="http://schemas.openxmlformats.org/drawingml/2006/table">
            <a:tbl>
              <a:tblPr/>
              <a:tblGrid>
                <a:gridCol w="1090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17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2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450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Rango Precios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C6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C6C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AC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712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$7,000,000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712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$5,800,000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712">
                <a:tc>
                  <a:txBody>
                    <a:bodyPr/>
                    <a:lstStyle/>
                    <a:p>
                      <a:pPr algn="l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3837871"/>
              </p:ext>
            </p:extLst>
          </p:nvPr>
        </p:nvGraphicFramePr>
        <p:xfrm>
          <a:off x="899592" y="3042314"/>
          <a:ext cx="6030813" cy="33390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uadroTexto 8"/>
          <p:cNvSpPr txBox="1">
            <a:spLocks noChangeArrowheads="1"/>
          </p:cNvSpPr>
          <p:nvPr/>
        </p:nvSpPr>
        <p:spPr bwMode="auto">
          <a:xfrm>
            <a:off x="4217988" y="1748161"/>
            <a:ext cx="3429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/>
            <a:r>
              <a:rPr lang="es-CO" altLang="es-CO" sz="1600" dirty="0"/>
              <a:t>El 51% de los estudiantes tradicionales matriculados para el periodo 2017-2 son de estrato 5 y 6</a:t>
            </a:r>
          </a:p>
        </p:txBody>
      </p:sp>
    </p:spTree>
  </p:cSld>
  <p:clrMapOvr>
    <a:masterClrMapping/>
  </p:clrMapOvr>
  <p:transition spd="slow">
    <p:push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8366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2651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CARACTERIZACIÓN POR ÁREA SABER </a:t>
            </a:r>
          </a:p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ONCE 2017-1</a:t>
            </a:r>
          </a:p>
        </p:txBody>
      </p:sp>
      <p:sp>
        <p:nvSpPr>
          <p:cNvPr id="19461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17/43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5" y="6623050"/>
            <a:ext cx="525698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3064731"/>
              </p:ext>
            </p:extLst>
          </p:nvPr>
        </p:nvGraphicFramePr>
        <p:xfrm>
          <a:off x="323528" y="1408113"/>
          <a:ext cx="6984776" cy="4643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CuadroTexto 7"/>
          <p:cNvSpPr txBox="1">
            <a:spLocks noChangeArrowheads="1"/>
          </p:cNvSpPr>
          <p:nvPr/>
        </p:nvSpPr>
        <p:spPr bwMode="auto">
          <a:xfrm>
            <a:off x="5219700" y="6623050"/>
            <a:ext cx="618172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/>
              <a:t>Fuente: Departamento de Becas</a:t>
            </a:r>
          </a:p>
        </p:txBody>
      </p:sp>
      <p:cxnSp>
        <p:nvCxnSpPr>
          <p:cNvPr id="14" name="Conector recto 13"/>
          <p:cNvCxnSpPr/>
          <p:nvPr/>
        </p:nvCxnSpPr>
        <p:spPr>
          <a:xfrm>
            <a:off x="0" y="6127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9526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BECAS 2017-1</a:t>
            </a:r>
          </a:p>
        </p:txBody>
      </p:sp>
      <p:sp>
        <p:nvSpPr>
          <p:cNvPr id="25605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18/43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311591"/>
              </p:ext>
            </p:extLst>
          </p:nvPr>
        </p:nvGraphicFramePr>
        <p:xfrm>
          <a:off x="4378466" y="1703165"/>
          <a:ext cx="3362184" cy="89154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4899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1" u="none" strike="noStrike" dirty="0">
                          <a:effectLst/>
                          <a:latin typeface="+mn-lt"/>
                        </a:rPr>
                        <a:t>BECA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1" u="none" strike="noStrike">
                          <a:effectLst/>
                          <a:latin typeface="+mn-lt"/>
                        </a:rPr>
                        <a:t>No. Est</a:t>
                      </a:r>
                      <a:endParaRPr lang="es-CO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1" u="none" strike="noStrike" dirty="0">
                          <a:effectLst/>
                          <a:latin typeface="+mn-lt"/>
                        </a:rPr>
                        <a:t>%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5525">
                <a:tc>
                  <a:txBody>
                    <a:bodyPr/>
                    <a:lstStyle/>
                    <a:p>
                      <a:pPr algn="l" fontAlgn="t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Talento Sabana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u="none" strike="noStrike"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20%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525">
                <a:tc>
                  <a:txBody>
                    <a:bodyPr/>
                    <a:lstStyle/>
                    <a:p>
                      <a:pPr algn="l" fontAlgn="t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Sin beca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064"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Total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100%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3394764"/>
              </p:ext>
            </p:extLst>
          </p:nvPr>
        </p:nvGraphicFramePr>
        <p:xfrm>
          <a:off x="189856" y="908720"/>
          <a:ext cx="3851920" cy="4665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uadroTexto 1"/>
          <p:cNvSpPr txBox="1">
            <a:spLocks noChangeArrowheads="1"/>
          </p:cNvSpPr>
          <p:nvPr/>
        </p:nvSpPr>
        <p:spPr bwMode="auto">
          <a:xfrm>
            <a:off x="1007926" y="5852320"/>
            <a:ext cx="612003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800" dirty="0"/>
              <a:t>El 20% de los estudiantes matriculados obtuvieron algún tipo de beca en el 2017-2.</a:t>
            </a:r>
          </a:p>
        </p:txBody>
      </p:sp>
    </p:spTree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 txBox="1">
            <a:spLocks/>
          </p:cNvSpPr>
          <p:nvPr/>
        </p:nvSpPr>
        <p:spPr>
          <a:xfrm>
            <a:off x="-209550" y="793750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800" b="1" dirty="0">
                <a:solidFill>
                  <a:schemeClr val="accent2">
                    <a:lumMod val="75000"/>
                  </a:schemeClr>
                </a:solidFill>
              </a:rPr>
              <a:t>MISIÓN FACULTAD DE FILOSOFÍA Y CIENCIAS HUMANAS</a:t>
            </a:r>
          </a:p>
        </p:txBody>
      </p:sp>
      <p:cxnSp>
        <p:nvCxnSpPr>
          <p:cNvPr id="7" name="Conector recto 6"/>
          <p:cNvCxnSpPr/>
          <p:nvPr/>
        </p:nvCxnSpPr>
        <p:spPr>
          <a:xfrm>
            <a:off x="0" y="1343025"/>
            <a:ext cx="78120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124" name="CuadroTexto 7"/>
          <p:cNvSpPr txBox="1">
            <a:spLocks noChangeArrowheads="1"/>
          </p:cNvSpPr>
          <p:nvPr/>
        </p:nvSpPr>
        <p:spPr bwMode="auto">
          <a:xfrm>
            <a:off x="0" y="6247626"/>
            <a:ext cx="817974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100" dirty="0"/>
              <a:t>Fuente: Página Web Universidad de La Sabana, Facultad de Filosofía y Ciencias Humanas   https://www.unisabana.edu.co/programas/carreras/facultad-de-filosofia-y-ciencias-humanas/filosofia/mision-y-vision/</a:t>
            </a:r>
          </a:p>
        </p:txBody>
      </p:sp>
      <p:sp>
        <p:nvSpPr>
          <p:cNvPr id="5125" name="CuadroTexto 1"/>
          <p:cNvSpPr txBox="1">
            <a:spLocks noChangeArrowheads="1"/>
          </p:cNvSpPr>
          <p:nvPr/>
        </p:nvSpPr>
        <p:spPr bwMode="auto">
          <a:xfrm>
            <a:off x="8604250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2/43</a:t>
            </a:r>
          </a:p>
        </p:txBody>
      </p:sp>
      <p:sp>
        <p:nvSpPr>
          <p:cNvPr id="5126" name="Rectángulo 2"/>
          <p:cNvSpPr>
            <a:spLocks noChangeArrowheads="1"/>
          </p:cNvSpPr>
          <p:nvPr/>
        </p:nvSpPr>
        <p:spPr bwMode="auto">
          <a:xfrm>
            <a:off x="263525" y="1196975"/>
            <a:ext cx="7254875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endParaRPr lang="es-CO" altLang="es-CO" sz="1800" dirty="0"/>
          </a:p>
          <a:p>
            <a:pPr algn="just">
              <a:spcBef>
                <a:spcPct val="0"/>
              </a:spcBef>
              <a:buFontTx/>
              <a:buNone/>
            </a:pPr>
            <a:endParaRPr lang="es-CO" altLang="es-CO" sz="1800" dirty="0"/>
          </a:p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800" dirty="0"/>
              <a:t>Formar profesionales en Filosofía y Ciencias Humanas con inspiración cristiana del hombre y el mundo, mediante la docencia, la investigación y la proyección social con enfoque integral y  multidisciplinar.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223838" y="3759200"/>
            <a:ext cx="8229601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800" b="1" dirty="0">
                <a:solidFill>
                  <a:schemeClr val="accent2">
                    <a:lumMod val="75000"/>
                  </a:schemeClr>
                </a:solidFill>
              </a:rPr>
              <a:t>VISIÓN FACULTAD DE FILOSOFÍA Y CIENCIAS HUMANAS</a:t>
            </a:r>
          </a:p>
        </p:txBody>
      </p:sp>
      <p:sp>
        <p:nvSpPr>
          <p:cNvPr id="5128" name="Rectángulo 7"/>
          <p:cNvSpPr>
            <a:spLocks noChangeArrowheads="1"/>
          </p:cNvSpPr>
          <p:nvPr/>
        </p:nvSpPr>
        <p:spPr bwMode="auto">
          <a:xfrm>
            <a:off x="277813" y="4606925"/>
            <a:ext cx="725487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800" dirty="0"/>
              <a:t>Al año 2019, será reconocida ante la comunidad académica y empresarial por su pensamiento estructurado en Filosofía y Ciencias Humanas con programas de pregrado y posgrado de alta calidad con prestigio internacional.</a:t>
            </a:r>
          </a:p>
        </p:txBody>
      </p:sp>
      <p:cxnSp>
        <p:nvCxnSpPr>
          <p:cNvPr id="12" name="Conector recto 11"/>
          <p:cNvCxnSpPr/>
          <p:nvPr/>
        </p:nvCxnSpPr>
        <p:spPr>
          <a:xfrm>
            <a:off x="0" y="4329113"/>
            <a:ext cx="78120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CuadroTexto 7"/>
          <p:cNvSpPr txBox="1">
            <a:spLocks noChangeArrowheads="1"/>
          </p:cNvSpPr>
          <p:nvPr/>
        </p:nvSpPr>
        <p:spPr bwMode="auto">
          <a:xfrm>
            <a:off x="5219700" y="6623050"/>
            <a:ext cx="618172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Departamento de Becas</a:t>
            </a:r>
          </a:p>
        </p:txBody>
      </p:sp>
      <p:cxnSp>
        <p:nvCxnSpPr>
          <p:cNvPr id="14" name="Conector recto 13"/>
          <p:cNvCxnSpPr/>
          <p:nvPr/>
        </p:nvCxnSpPr>
        <p:spPr>
          <a:xfrm>
            <a:off x="0" y="6127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9526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BECAS 2017-2</a:t>
            </a:r>
          </a:p>
        </p:txBody>
      </p:sp>
      <p:sp>
        <p:nvSpPr>
          <p:cNvPr id="25605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19/43</a:t>
            </a:r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336334"/>
              </p:ext>
            </p:extLst>
          </p:nvPr>
        </p:nvGraphicFramePr>
        <p:xfrm>
          <a:off x="251520" y="836712"/>
          <a:ext cx="3600400" cy="4896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285874"/>
              </p:ext>
            </p:extLst>
          </p:nvPr>
        </p:nvGraphicFramePr>
        <p:xfrm>
          <a:off x="4347915" y="1988840"/>
          <a:ext cx="3046419" cy="1306830"/>
        </p:xfrm>
        <a:graphic>
          <a:graphicData uri="http://schemas.openxmlformats.org/drawingml/2006/table">
            <a:tbl>
              <a:tblPr/>
              <a:tblGrid>
                <a:gridCol w="140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3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BECA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312"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Beca Talento Sabana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Beca Familiar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Sin beca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CuadroTexto 1"/>
          <p:cNvSpPr txBox="1">
            <a:spLocks noChangeArrowheads="1"/>
          </p:cNvSpPr>
          <p:nvPr/>
        </p:nvSpPr>
        <p:spPr bwMode="auto">
          <a:xfrm>
            <a:off x="1007926" y="5852320"/>
            <a:ext cx="612003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s-CO" altLang="es-CO" sz="1800" dirty="0"/>
              <a:t>El 38% de los estudiantes matriculados obtuvieron algún tipo de beca en el 2017-2.</a:t>
            </a:r>
          </a:p>
        </p:txBody>
      </p:sp>
    </p:spTree>
    <p:extLst>
      <p:ext uri="{BB962C8B-B14F-4D97-AF65-F5344CB8AC3E}">
        <p14:creationId xmlns:p14="http://schemas.microsoft.com/office/powerpoint/2010/main" val="204571995"/>
      </p:ext>
    </p:extLst>
  </p:cSld>
  <p:clrMapOvr>
    <a:masterClrMapping/>
  </p:clrMapOvr>
  <p:transition spd="slow">
    <p:push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683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95619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HISTÓRICO CIUDAD DE PROCEDENCIA</a:t>
            </a:r>
          </a:p>
        </p:txBody>
      </p:sp>
      <p:sp>
        <p:nvSpPr>
          <p:cNvPr id="28677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20/43</a:t>
            </a:r>
          </a:p>
        </p:txBody>
      </p:sp>
      <p:sp>
        <p:nvSpPr>
          <p:cNvPr id="8" name="CuadroTexto 7"/>
          <p:cNvSpPr txBox="1">
            <a:spLocks noChangeArrowheads="1"/>
          </p:cNvSpPr>
          <p:nvPr/>
        </p:nvSpPr>
        <p:spPr bwMode="auto">
          <a:xfrm>
            <a:off x="3419476" y="6623050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7868440"/>
              </p:ext>
            </p:extLst>
          </p:nvPr>
        </p:nvGraphicFramePr>
        <p:xfrm>
          <a:off x="755576" y="1107914"/>
          <a:ext cx="5688632" cy="3329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CuadroTexto 11"/>
          <p:cNvSpPr txBox="1"/>
          <p:nvPr/>
        </p:nvSpPr>
        <p:spPr>
          <a:xfrm>
            <a:off x="730312" y="4928136"/>
            <a:ext cx="2376488" cy="1077218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* Zona de influencia:   Chía, Sopó, Zipaquirá, Cajicá, Cota, </a:t>
            </a:r>
            <a:r>
              <a:rPr lang="es-CO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Tocancipá</a:t>
            </a: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s-CO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Gachancipá</a:t>
            </a:r>
            <a:endParaRPr lang="es-CO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4788024" y="4924286"/>
            <a:ext cx="2764609" cy="1323439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*Resto del país:         </a:t>
            </a:r>
            <a:r>
              <a:rPr lang="es-CO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Lenguazaque</a:t>
            </a: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, Villavicencio, Valledupar, Ubaté, </a:t>
            </a:r>
            <a:r>
              <a:rPr lang="es-CO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Sutatausa</a:t>
            </a: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. Medellín, </a:t>
            </a:r>
            <a:r>
              <a:rPr lang="es-CO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Fúquene</a:t>
            </a:r>
            <a:r>
              <a:rPr lang="es-CO" sz="1600" dirty="0">
                <a:latin typeface="Calibri" panose="020F0502020204030204" pitchFamily="34" charset="0"/>
                <a:cs typeface="Calibri" panose="020F0502020204030204" pitchFamily="34" charset="0"/>
              </a:rPr>
              <a:t>, Facatativá y Cúcuta</a:t>
            </a:r>
          </a:p>
        </p:txBody>
      </p:sp>
    </p:spTree>
    <p:extLst>
      <p:ext uri="{BB962C8B-B14F-4D97-AF65-F5344CB8AC3E}">
        <p14:creationId xmlns:p14="http://schemas.microsoft.com/office/powerpoint/2010/main" val="803713665"/>
      </p:ext>
    </p:extLst>
  </p:cSld>
  <p:clrMapOvr>
    <a:masterClrMapping/>
  </p:clrMapOvr>
  <p:transition spd="slow">
    <p:push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683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95619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HISTÓRICO CIUDAD DE PROCEDENCIA PILO PAGA</a:t>
            </a:r>
          </a:p>
        </p:txBody>
      </p:sp>
      <p:sp>
        <p:nvSpPr>
          <p:cNvPr id="28677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21/43</a:t>
            </a: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0926025"/>
              </p:ext>
            </p:extLst>
          </p:nvPr>
        </p:nvGraphicFramePr>
        <p:xfrm>
          <a:off x="611560" y="1281564"/>
          <a:ext cx="6552728" cy="4827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</p:cSld>
  <p:clrMapOvr>
    <a:masterClrMapping/>
  </p:clrMapOvr>
  <p:transition spd="slow">
    <p:push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683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95619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CIUDAD DE PROCEDENCIA TRADICIONALES 2017-1</a:t>
            </a:r>
          </a:p>
        </p:txBody>
      </p:sp>
      <p:sp>
        <p:nvSpPr>
          <p:cNvPr id="28677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22/43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9" name="Tab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065262"/>
              </p:ext>
            </p:extLst>
          </p:nvPr>
        </p:nvGraphicFramePr>
        <p:xfrm>
          <a:off x="467544" y="831850"/>
          <a:ext cx="2951931" cy="1967852"/>
        </p:xfrm>
        <a:graphic>
          <a:graphicData uri="http://schemas.openxmlformats.org/drawingml/2006/table">
            <a:tbl>
              <a:tblPr/>
              <a:tblGrid>
                <a:gridCol w="9839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9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39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7511"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Lugar de Procedencia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No. </a:t>
                      </a:r>
                      <a:r>
                        <a:rPr lang="es-CO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%</a:t>
                      </a:r>
                    </a:p>
                  </a:txBody>
                  <a:tcPr marL="9525" marR="9525" marT="9525" marB="0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ADD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524">
                <a:tc>
                  <a:txBody>
                    <a:bodyPr/>
                    <a:lstStyle/>
                    <a:p>
                      <a:pPr algn="just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Bogotá D.C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471">
                <a:tc>
                  <a:txBody>
                    <a:bodyPr/>
                    <a:lstStyle/>
                    <a:p>
                      <a:pPr algn="just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Zona de Influencia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524">
                <a:tc>
                  <a:txBody>
                    <a:bodyPr/>
                    <a:lstStyle/>
                    <a:p>
                      <a:pPr algn="just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Boyacá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524">
                <a:tc>
                  <a:txBody>
                    <a:bodyPr/>
                    <a:lstStyle/>
                    <a:p>
                      <a:pPr algn="just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Exterior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524">
                <a:tc>
                  <a:txBody>
                    <a:bodyPr/>
                    <a:lstStyle/>
                    <a:p>
                      <a:pPr algn="just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4421027"/>
              </p:ext>
            </p:extLst>
          </p:nvPr>
        </p:nvGraphicFramePr>
        <p:xfrm>
          <a:off x="827584" y="2904271"/>
          <a:ext cx="6984776" cy="3774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00391852"/>
      </p:ext>
    </p:extLst>
  </p:cSld>
  <p:clrMapOvr>
    <a:masterClrMapping/>
  </p:clrMapOvr>
  <p:transition spd="slow">
    <p:push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921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30162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CIUDAD DE PROCEDENCIA MATRICULADOS 2017-2</a:t>
            </a:r>
          </a:p>
        </p:txBody>
      </p:sp>
      <p:sp>
        <p:nvSpPr>
          <p:cNvPr id="30725" name="CuadroTexto 11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23/43</a:t>
            </a:r>
          </a:p>
        </p:txBody>
      </p:sp>
      <p:cxnSp>
        <p:nvCxnSpPr>
          <p:cNvPr id="12" name="Conector recto de flecha 11"/>
          <p:cNvCxnSpPr/>
          <p:nvPr/>
        </p:nvCxnSpPr>
        <p:spPr>
          <a:xfrm>
            <a:off x="4211958" y="2348880"/>
            <a:ext cx="787400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/>
          <p:cNvSpPr txBox="1"/>
          <p:nvPr/>
        </p:nvSpPr>
        <p:spPr>
          <a:xfrm>
            <a:off x="4999358" y="2129743"/>
            <a:ext cx="2376488" cy="646331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s-CO" dirty="0"/>
              <a:t>Chía, Cota y Zipaquirá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979887"/>
              </p:ext>
            </p:extLst>
          </p:nvPr>
        </p:nvGraphicFramePr>
        <p:xfrm>
          <a:off x="611559" y="1355725"/>
          <a:ext cx="3600399" cy="1548036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569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11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11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377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Lugar de Procedencia</a:t>
                      </a:r>
                      <a:endParaRPr lang="es-CO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>
                          <a:effectLst/>
                        </a:rPr>
                        <a:t>No. Est</a:t>
                      </a:r>
                      <a:endParaRPr lang="es-CO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>
                          <a:effectLst/>
                        </a:rPr>
                        <a:t>%</a:t>
                      </a:r>
                      <a:endParaRPr lang="es-CO" sz="14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% </a:t>
                      </a:r>
                      <a:r>
                        <a:rPr lang="es-CO" sz="1400" b="1" u="none" strike="noStrike" dirty="0" err="1">
                          <a:effectLst/>
                        </a:rPr>
                        <a:t>Acum</a:t>
                      </a:r>
                      <a:endParaRPr lang="es-CO" sz="1400" b="1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77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</a:rPr>
                        <a:t>Bogotá D.C</a:t>
                      </a:r>
                      <a:endParaRPr lang="es-CO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4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50%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50%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77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Zona de Influencia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4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50%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50%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77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Total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8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</a:rPr>
                        <a:t>100%</a:t>
                      </a:r>
                      <a:endParaRPr lang="es-CO" sz="1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</a:rPr>
                        <a:t>100%</a:t>
                      </a:r>
                      <a:endParaRPr lang="es-CO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6" name="Gráfico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7129066"/>
              </p:ext>
            </p:extLst>
          </p:nvPr>
        </p:nvGraphicFramePr>
        <p:xfrm>
          <a:off x="1115616" y="3122898"/>
          <a:ext cx="5904656" cy="3269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3658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260350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VENTAJAS COMPETITIVAS</a:t>
            </a:r>
          </a:p>
        </p:txBody>
      </p:sp>
      <p:sp>
        <p:nvSpPr>
          <p:cNvPr id="32773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24/43</a:t>
            </a:r>
          </a:p>
        </p:txBody>
      </p:sp>
      <p:graphicFrame>
        <p:nvGraphicFramePr>
          <p:cNvPr id="7" name="3 Diagrama"/>
          <p:cNvGraphicFramePr/>
          <p:nvPr>
            <p:extLst>
              <p:ext uri="{D42A27DB-BD31-4B8C-83A1-F6EECF244321}">
                <p14:modId xmlns:p14="http://schemas.microsoft.com/office/powerpoint/2010/main" val="246519966"/>
              </p:ext>
            </p:extLst>
          </p:nvPr>
        </p:nvGraphicFramePr>
        <p:xfrm>
          <a:off x="683568" y="836712"/>
          <a:ext cx="6840760" cy="5256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>
    <p:push dir="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2068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25/43</a:t>
            </a:r>
          </a:p>
        </p:txBody>
      </p:sp>
      <p:sp>
        <p:nvSpPr>
          <p:cNvPr id="11" name="1 Título"/>
          <p:cNvSpPr txBox="1">
            <a:spLocks/>
          </p:cNvSpPr>
          <p:nvPr/>
        </p:nvSpPr>
        <p:spPr>
          <a:xfrm>
            <a:off x="-244475" y="1158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INSCRITOS PERIODO I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4219670"/>
              </p:ext>
            </p:extLst>
          </p:nvPr>
        </p:nvGraphicFramePr>
        <p:xfrm>
          <a:off x="0" y="1125489"/>
          <a:ext cx="8964488" cy="5093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30819988"/>
      </p:ext>
    </p:extLst>
  </p:cSld>
  <p:clrMapOvr>
    <a:masterClrMapping/>
  </p:clrMapOvr>
  <p:transition spd="slow">
    <p:push dir="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54868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26/43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244475" y="1158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ADMITIDOS PERIODO I</a:t>
            </a:r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578614"/>
              </p:ext>
            </p:extLst>
          </p:nvPr>
        </p:nvGraphicFramePr>
        <p:xfrm>
          <a:off x="179511" y="981474"/>
          <a:ext cx="7561139" cy="5255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5" y="6623051"/>
            <a:ext cx="518497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  <p:extLst>
      <p:ext uri="{BB962C8B-B14F-4D97-AF65-F5344CB8AC3E}">
        <p14:creationId xmlns:p14="http://schemas.microsoft.com/office/powerpoint/2010/main" val="12347756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series"/>
        </p:bldSub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54868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27/43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244475" y="1158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MATRICULADOS PERIODO I</a:t>
            </a: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650737"/>
              </p:ext>
            </p:extLst>
          </p:nvPr>
        </p:nvGraphicFramePr>
        <p:xfrm>
          <a:off x="125760" y="647647"/>
          <a:ext cx="7542584" cy="5661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  <p:extLst>
      <p:ext uri="{BB962C8B-B14F-4D97-AF65-F5344CB8AC3E}">
        <p14:creationId xmlns:p14="http://schemas.microsoft.com/office/powerpoint/2010/main" val="56412360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Chart bld="series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2068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28/43</a:t>
            </a:r>
          </a:p>
        </p:txBody>
      </p:sp>
      <p:sp>
        <p:nvSpPr>
          <p:cNvPr id="11" name="1 Título"/>
          <p:cNvSpPr txBox="1">
            <a:spLocks/>
          </p:cNvSpPr>
          <p:nvPr/>
        </p:nvSpPr>
        <p:spPr>
          <a:xfrm>
            <a:off x="-244475" y="1158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INSCRITOS PERIODO II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8527894"/>
              </p:ext>
            </p:extLst>
          </p:nvPr>
        </p:nvGraphicFramePr>
        <p:xfrm>
          <a:off x="-54111" y="1484784"/>
          <a:ext cx="7848872" cy="43292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18135922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1 Título"/>
          <p:cNvSpPr txBox="1">
            <a:spLocks/>
          </p:cNvSpPr>
          <p:nvPr/>
        </p:nvSpPr>
        <p:spPr>
          <a:xfrm>
            <a:off x="-207963" y="273050"/>
            <a:ext cx="8229601" cy="487363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2000" b="1" dirty="0">
                <a:solidFill>
                  <a:schemeClr val="accent2">
                    <a:lumMod val="75000"/>
                  </a:schemeClr>
                </a:solidFill>
              </a:rPr>
              <a:t>OBJETIVOS ESPECÍFICOS FACULTAD DE FILOSOFÍA                      Y CIENCIAS HUMANAS</a:t>
            </a:r>
          </a:p>
        </p:txBody>
      </p:sp>
      <p:cxnSp>
        <p:nvCxnSpPr>
          <p:cNvPr id="4" name="Conector recto 3"/>
          <p:cNvCxnSpPr/>
          <p:nvPr/>
        </p:nvCxnSpPr>
        <p:spPr>
          <a:xfrm>
            <a:off x="0" y="1124744"/>
            <a:ext cx="78120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173" name="CuadroTexto 7"/>
          <p:cNvSpPr txBox="1">
            <a:spLocks noChangeArrowheads="1"/>
          </p:cNvSpPr>
          <p:nvPr/>
        </p:nvSpPr>
        <p:spPr bwMode="auto">
          <a:xfrm>
            <a:off x="8604250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3/43</a:t>
            </a:r>
          </a:p>
        </p:txBody>
      </p:sp>
      <p:graphicFrame>
        <p:nvGraphicFramePr>
          <p:cNvPr id="8" name="Diagrama 7"/>
          <p:cNvGraphicFramePr/>
          <p:nvPr/>
        </p:nvGraphicFramePr>
        <p:xfrm>
          <a:off x="205458" y="843075"/>
          <a:ext cx="7401172" cy="5181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175" name="CuadroTexto 8"/>
          <p:cNvSpPr txBox="1">
            <a:spLocks noChangeArrowheads="1"/>
          </p:cNvSpPr>
          <p:nvPr/>
        </p:nvSpPr>
        <p:spPr bwMode="auto">
          <a:xfrm>
            <a:off x="611560" y="6447779"/>
            <a:ext cx="77406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Documento para la acreditación del año 2019, Dirección del Programa de Filosofía, Facultad de Filosofía y Ciencias Humanas</a:t>
            </a:r>
          </a:p>
        </p:txBody>
      </p:sp>
    </p:spTree>
  </p:cSld>
  <p:clrMapOvr>
    <a:masterClrMapping/>
  </p:clrMapOvr>
  <p:transition spd="slow">
    <p:push dir="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54868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29/43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244475" y="1158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ADMITIDOS PERIODO II</a:t>
            </a:r>
          </a:p>
        </p:txBody>
      </p:sp>
      <p:graphicFrame>
        <p:nvGraphicFramePr>
          <p:cNvPr id="13" name="Grá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7888553"/>
              </p:ext>
            </p:extLst>
          </p:nvPr>
        </p:nvGraphicFramePr>
        <p:xfrm>
          <a:off x="107503" y="981473"/>
          <a:ext cx="7488833" cy="5399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  <p:extLst>
      <p:ext uri="{BB962C8B-B14F-4D97-AF65-F5344CB8AC3E}">
        <p14:creationId xmlns:p14="http://schemas.microsoft.com/office/powerpoint/2010/main" val="30728335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Chart bld="series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54868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799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30/43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244475" y="66676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 – MATRICULADOS PERIODO II</a:t>
            </a:r>
          </a:p>
        </p:txBody>
      </p:sp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6384331"/>
              </p:ext>
            </p:extLst>
          </p:nvPr>
        </p:nvGraphicFramePr>
        <p:xfrm>
          <a:off x="395536" y="1030685"/>
          <a:ext cx="7128792" cy="52066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75151284"/>
      </p:ext>
    </p:extLst>
  </p:cSld>
  <p:clrMapOvr>
    <a:masterClrMapping/>
  </p:clrMapOvr>
  <p:transition spd="slow">
    <p:push dir="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PRECIOS COMPETENCIA NACIONAL</a:t>
            </a:r>
          </a:p>
        </p:txBody>
      </p:sp>
      <p:sp>
        <p:nvSpPr>
          <p:cNvPr id="41990" name="CuadroTexto 6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31/43</a:t>
            </a:r>
          </a:p>
        </p:txBody>
      </p:sp>
      <p:sp>
        <p:nvSpPr>
          <p:cNvPr id="9" name="CuadroTexto 7"/>
          <p:cNvSpPr txBox="1">
            <a:spLocks noChangeArrowheads="1"/>
          </p:cNvSpPr>
          <p:nvPr/>
        </p:nvSpPr>
        <p:spPr bwMode="auto">
          <a:xfrm>
            <a:off x="3419476" y="6623051"/>
            <a:ext cx="511333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881246"/>
              </p:ext>
            </p:extLst>
          </p:nvPr>
        </p:nvGraphicFramePr>
        <p:xfrm>
          <a:off x="60226" y="1052736"/>
          <a:ext cx="7536110" cy="4968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 dir="d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34925" y="40481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ANÁLISIS DE LA COMPETENCIA</a:t>
            </a:r>
          </a:p>
        </p:txBody>
      </p:sp>
      <p:sp>
        <p:nvSpPr>
          <p:cNvPr id="43074" name="CuadroTexto 5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32/43</a:t>
            </a:r>
          </a:p>
        </p:txBody>
      </p:sp>
      <p:graphicFrame>
        <p:nvGraphicFramePr>
          <p:cNvPr id="6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912020"/>
              </p:ext>
            </p:extLst>
          </p:nvPr>
        </p:nvGraphicFramePr>
        <p:xfrm>
          <a:off x="21964" y="548680"/>
          <a:ext cx="7753611" cy="612068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9011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1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95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349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272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7003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333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87284"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Universidad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Duración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Valor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Acreditación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Fortalezas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Requisitos Admisión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Valor Inscripción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endParaRPr lang="es-CO" sz="9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ICFES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Resultado</a:t>
                      </a:r>
                      <a:r>
                        <a:rPr lang="es-CO" sz="900" baseline="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de Admisión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9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Tiempo de respuesta</a:t>
                      </a:r>
                      <a:endParaRPr lang="es-CO" sz="9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5106"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Universidad de La Sabana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9 Semestres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i="0" dirty="0">
                          <a:latin typeface="+mn-lt"/>
                        </a:rPr>
                        <a:t>$5.800.000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i="0" dirty="0">
                          <a:latin typeface="+mn-lt"/>
                        </a:rPr>
                        <a:t>$7.000.000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Acreditación Institucional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800" b="0" u="none" strike="noStrike" baseline="0" dirty="0">
                          <a:solidFill>
                            <a:schemeClr val="accent4"/>
                          </a:solidFill>
                          <a:effectLst/>
                          <a:latin typeface="+mn-lt"/>
                          <a:cs typeface="Calibri" pitchFamily="34" charset="0"/>
                        </a:rPr>
                        <a:t>Plan de estudios completo</a:t>
                      </a:r>
                    </a:p>
                    <a:p>
                      <a:pPr algn="ctr" fontAlgn="b"/>
                      <a:r>
                        <a:rPr lang="es-CO" sz="800" b="0" u="none" strike="noStrike" baseline="0" dirty="0">
                          <a:solidFill>
                            <a:schemeClr val="accent4"/>
                          </a:solidFill>
                          <a:effectLst/>
                          <a:latin typeface="+mn-lt"/>
                          <a:cs typeface="Calibri" pitchFamily="34" charset="0"/>
                        </a:rPr>
                        <a:t>Cuatro enfoques</a:t>
                      </a:r>
                    </a:p>
                    <a:p>
                      <a:pPr algn="ctr" fontAlgn="b"/>
                      <a:r>
                        <a:rPr lang="es-CO" sz="800" b="0" u="none" strike="noStrike" baseline="0" dirty="0">
                          <a:solidFill>
                            <a:schemeClr val="accent4"/>
                          </a:solidFill>
                          <a:effectLst/>
                          <a:latin typeface="+mn-lt"/>
                          <a:cs typeface="Calibri" pitchFamily="34" charset="0"/>
                        </a:rPr>
                        <a:t>Práctica profesional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Entrevista</a:t>
                      </a:r>
                      <a:r>
                        <a:rPr lang="es-CO" sz="800" b="0" baseline="0" dirty="0">
                          <a:latin typeface="+mn-lt"/>
                        </a:rPr>
                        <a:t>, </a:t>
                      </a:r>
                      <a:r>
                        <a:rPr lang="es-CO" sz="800" b="0" baseline="0" dirty="0" err="1">
                          <a:latin typeface="+mn-lt"/>
                        </a:rPr>
                        <a:t>Icfes</a:t>
                      </a:r>
                      <a:r>
                        <a:rPr lang="es-CO" sz="800" b="0" baseline="0" dirty="0">
                          <a:latin typeface="+mn-lt"/>
                        </a:rPr>
                        <a:t>, Ensayo, Autobiografía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$120,000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Puntaje Global: 290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baseline="0" dirty="0">
                          <a:latin typeface="+mn-lt"/>
                        </a:rPr>
                        <a:t>Vía telefónica Correo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Mismo día o día siguiente</a:t>
                      </a:r>
                      <a:r>
                        <a:rPr lang="es-CO" sz="800" b="0" baseline="0" dirty="0">
                          <a:latin typeface="+mn-lt"/>
                        </a:rPr>
                        <a:t> 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31527"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Pontificia</a:t>
                      </a:r>
                      <a:r>
                        <a:rPr lang="es-CO" sz="800" b="0" baseline="0" dirty="0">
                          <a:latin typeface="+mn-lt"/>
                        </a:rPr>
                        <a:t> Universidad Javeriana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8 </a:t>
                      </a:r>
                      <a:r>
                        <a:rPr lang="es-CO" sz="800" b="0" baseline="0" dirty="0">
                          <a:latin typeface="+mn-lt"/>
                        </a:rPr>
                        <a:t> Semestres 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$5.733.000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Acreditación</a:t>
                      </a:r>
                      <a:r>
                        <a:rPr lang="es-CO" sz="800" b="0" baseline="0" dirty="0">
                          <a:latin typeface="+mn-lt"/>
                        </a:rPr>
                        <a:t> de Alta Calidad: 6 años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Cátedra</a:t>
                      </a:r>
                      <a:r>
                        <a:rPr lang="es-CO" sz="800" b="0" baseline="0" dirty="0">
                          <a:latin typeface="+mn-lt"/>
                        </a:rPr>
                        <a:t> Investigación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baseline="0" dirty="0">
                          <a:latin typeface="+mn-lt"/>
                        </a:rPr>
                        <a:t>Producción escrita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baseline="0" dirty="0">
                          <a:latin typeface="+mn-lt"/>
                        </a:rPr>
                        <a:t>Practica social (Servicio Jesuita de Refugiados)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baseline="0" dirty="0">
                          <a:latin typeface="+mn-lt"/>
                        </a:rPr>
                        <a:t>Doble titulación en Francia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 err="1">
                          <a:latin typeface="+mn-lt"/>
                        </a:rPr>
                        <a:t>Icfes</a:t>
                      </a:r>
                      <a:r>
                        <a:rPr lang="es-CO" sz="800" b="0" dirty="0">
                          <a:latin typeface="+mn-lt"/>
                        </a:rPr>
                        <a:t>,</a:t>
                      </a:r>
                      <a:r>
                        <a:rPr lang="es-CO" sz="800" b="0" baseline="0" dirty="0">
                          <a:latin typeface="+mn-lt"/>
                        </a:rPr>
                        <a:t> e</a:t>
                      </a:r>
                      <a:r>
                        <a:rPr lang="es-CO" sz="800" b="0" dirty="0">
                          <a:latin typeface="+mn-lt"/>
                        </a:rPr>
                        <a:t>ntrevista</a:t>
                      </a:r>
                      <a:r>
                        <a:rPr lang="es-CO" sz="800" b="0" baseline="0" dirty="0">
                          <a:latin typeface="+mn-lt"/>
                        </a:rPr>
                        <a:t>, cuestionario, ensayo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$98,000</a:t>
                      </a:r>
                    </a:p>
                    <a:p>
                      <a:pPr algn="ctr"/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Mejores puntajes</a:t>
                      </a:r>
                      <a:r>
                        <a:rPr lang="es-CO" sz="800" b="0" baseline="0" dirty="0">
                          <a:latin typeface="+mn-lt"/>
                        </a:rPr>
                        <a:t> globales por cupo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Correo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Fecha</a:t>
                      </a:r>
                      <a:r>
                        <a:rPr lang="es-CO" sz="800" b="0" baseline="0" dirty="0">
                          <a:latin typeface="+mn-lt"/>
                        </a:rPr>
                        <a:t> específica 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6105"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Universidad</a:t>
                      </a:r>
                      <a:r>
                        <a:rPr lang="es-CO" sz="800" b="0" baseline="0" dirty="0">
                          <a:latin typeface="+mn-lt"/>
                        </a:rPr>
                        <a:t> de Los Andes 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8 semestres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$15.402.000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Acreditación</a:t>
                      </a:r>
                      <a:r>
                        <a:rPr lang="es-CO" sz="800" b="0" baseline="0" dirty="0">
                          <a:latin typeface="+mn-lt"/>
                        </a:rPr>
                        <a:t> de Alta Calidad.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Educación</a:t>
                      </a:r>
                      <a:r>
                        <a:rPr lang="es-CO" sz="800" b="0" baseline="0" dirty="0">
                          <a:latin typeface="+mn-lt"/>
                        </a:rPr>
                        <a:t> laica.</a:t>
                      </a:r>
                    </a:p>
                    <a:p>
                      <a:pPr algn="ctr"/>
                      <a:r>
                        <a:rPr lang="es-CO" sz="800" b="0" baseline="0" dirty="0">
                          <a:latin typeface="+mn-lt"/>
                        </a:rPr>
                        <a:t>Flexibilidad y autonomía en elección de materias.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Icfes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No tiene costo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Depende</a:t>
                      </a:r>
                      <a:r>
                        <a:rPr lang="es-CO" sz="800" b="0" baseline="0" dirty="0">
                          <a:latin typeface="+mn-lt"/>
                        </a:rPr>
                        <a:t>  de la cantidad de cupos.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Internet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800" b="0" dirty="0">
                          <a:latin typeface="+mn-lt"/>
                        </a:rPr>
                        <a:t>Fecha específica por internet</a:t>
                      </a: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3965"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Universidad Santo Tomás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8 semestres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$3.150.000</a:t>
                      </a:r>
                    </a:p>
                    <a:p>
                      <a:pPr algn="ctr"/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Acreditación</a:t>
                      </a:r>
                      <a:r>
                        <a:rPr lang="es-CO" sz="800" b="0" baseline="0" dirty="0">
                          <a:latin typeface="+mn-lt"/>
                        </a:rPr>
                        <a:t> de Alta Calidad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dirty="0">
                          <a:latin typeface="+mn-lt"/>
                        </a:rPr>
                        <a:t>Antropología </a:t>
                      </a:r>
                    </a:p>
                    <a:p>
                      <a:pPr algn="ctr"/>
                      <a:r>
                        <a:rPr lang="es-CO" sz="800" dirty="0">
                          <a:latin typeface="+mn-lt"/>
                        </a:rPr>
                        <a:t>Sociología </a:t>
                      </a:r>
                    </a:p>
                    <a:p>
                      <a:pPr algn="ctr"/>
                      <a:r>
                        <a:rPr lang="es-CO" sz="800" dirty="0">
                          <a:latin typeface="+mn-lt"/>
                        </a:rPr>
                        <a:t>Investigación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 err="1">
                          <a:latin typeface="+mn-lt"/>
                        </a:rPr>
                        <a:t>Icfes</a:t>
                      </a:r>
                      <a:r>
                        <a:rPr lang="es-CO" sz="800" b="0" dirty="0">
                          <a:latin typeface="+mn-lt"/>
                        </a:rPr>
                        <a:t> </a:t>
                      </a:r>
                      <a:r>
                        <a:rPr lang="es-CO" sz="800" b="0" baseline="0" dirty="0">
                          <a:latin typeface="+mn-lt"/>
                        </a:rPr>
                        <a:t> Entrevista 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baseline="0" dirty="0">
                          <a:latin typeface="+mn-lt"/>
                        </a:rPr>
                        <a:t>Prueba específica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$121,000</a:t>
                      </a:r>
                    </a:p>
                    <a:p>
                      <a:pPr algn="ctr"/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Depende</a:t>
                      </a:r>
                      <a:r>
                        <a:rPr lang="es-CO" sz="800" b="0" baseline="0" dirty="0">
                          <a:latin typeface="+mn-lt"/>
                        </a:rPr>
                        <a:t> de la cantidad de cupos</a:t>
                      </a:r>
                      <a:endParaRPr lang="es-CO" sz="800" b="0" dirty="0">
                        <a:latin typeface="+mn-lt"/>
                      </a:endParaRPr>
                    </a:p>
                    <a:p>
                      <a:pPr algn="ctr"/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Internet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Fecha específica </a:t>
                      </a: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6694"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Universidad Sergio Arboleda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10 semestres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$3,500,000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Acreditación</a:t>
                      </a:r>
                      <a:r>
                        <a:rPr lang="es-CO" sz="800" b="0" baseline="0" dirty="0">
                          <a:latin typeface="+mn-lt"/>
                        </a:rPr>
                        <a:t> de Alta Calidad.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Investigación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Entrevista </a:t>
                      </a:r>
                    </a:p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Icfes 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$120,000</a:t>
                      </a: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800" b="0" dirty="0">
                          <a:latin typeface="+mn-lt"/>
                        </a:rPr>
                        <a:t>Mínimo</a:t>
                      </a:r>
                      <a:r>
                        <a:rPr lang="es-CO" sz="800" b="0" baseline="0" dirty="0">
                          <a:latin typeface="+mn-lt"/>
                        </a:rPr>
                        <a:t> 50 puntos por área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Mismo</a:t>
                      </a:r>
                      <a:r>
                        <a:rPr lang="es-CO" sz="800" b="0" baseline="0" dirty="0">
                          <a:latin typeface="+mn-lt"/>
                        </a:rPr>
                        <a:t> día de entrevista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CO" sz="800" b="0" dirty="0">
                          <a:latin typeface="+mn-lt"/>
                        </a:rPr>
                        <a:t>Mismo</a:t>
                      </a:r>
                      <a:r>
                        <a:rPr lang="es-CO" sz="800" b="0" baseline="0" dirty="0">
                          <a:latin typeface="+mn-lt"/>
                        </a:rPr>
                        <a:t> día de entrevista</a:t>
                      </a:r>
                      <a:endParaRPr lang="es-CO" sz="800" b="0" dirty="0">
                        <a:latin typeface="+mn-lt"/>
                      </a:endParaRPr>
                    </a:p>
                  </a:txBody>
                  <a:tcPr marL="91435" marR="91435" marT="45717" marB="4571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754892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8967" y="258385"/>
            <a:ext cx="8229601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PRINCIPALES COLEGIOS MATRICULADOS ACTIVOS</a:t>
            </a:r>
          </a:p>
        </p:txBody>
      </p:sp>
      <p:sp>
        <p:nvSpPr>
          <p:cNvPr id="45117" name="CuadroTexto 11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33/43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372527"/>
              </p:ext>
            </p:extLst>
          </p:nvPr>
        </p:nvGraphicFramePr>
        <p:xfrm>
          <a:off x="1637990" y="1556792"/>
          <a:ext cx="5112568" cy="2823614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369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16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09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PUESTO</a:t>
                      </a:r>
                      <a:r>
                        <a:rPr lang="es-CO" sz="1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ICFES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  <a:latin typeface="+mn-lt"/>
                        </a:rPr>
                        <a:t>Colegio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  <a:latin typeface="+mn-lt"/>
                        </a:rPr>
                        <a:t>No. </a:t>
                      </a:r>
                      <a:r>
                        <a:rPr lang="es-CO" sz="1400" b="1" u="none" strike="noStrike" dirty="0" err="1">
                          <a:effectLst/>
                          <a:latin typeface="+mn-lt"/>
                        </a:rPr>
                        <a:t>Est</a:t>
                      </a:r>
                      <a:endParaRPr lang="es-CO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GIMNASIO DE LOS CERROS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5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110">
                <a:tc>
                  <a:txBody>
                    <a:bodyPr/>
                    <a:lstStyle/>
                    <a:p>
                      <a:pPr algn="ctr" fontAlgn="b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COMPLEJO EDUCATIVO INTEGRAL SOPÓ  CEIS-COLSUBSIDIO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517">
                <a:tc>
                  <a:txBody>
                    <a:bodyPr/>
                    <a:lstStyle/>
                    <a:p>
                      <a:pPr algn="ctr" fontAlgn="b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DEPARTAMENTAL NACIONALIZADO NUESTRA SEÑORA DEL CARMEN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2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FUND NUEVO MARYMOUNT                                                                               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GIMN CAMP LOS CEREZOS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GIMN LOS CAOBOS                                            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80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ASPAEN LOS CORALES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1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CuadroTexto 5"/>
          <p:cNvSpPr txBox="1"/>
          <p:nvPr/>
        </p:nvSpPr>
        <p:spPr>
          <a:xfrm>
            <a:off x="2321433" y="4941168"/>
            <a:ext cx="4429125" cy="369888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s-CO" dirty="0"/>
              <a:t>Estudiantes activos matriculados: 62</a:t>
            </a:r>
          </a:p>
        </p:txBody>
      </p:sp>
    </p:spTree>
  </p:cSld>
  <p:clrMapOvr>
    <a:masterClrMapping/>
  </p:clrMapOvr>
  <p:transition spd="slow">
    <p:push dir="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OBJETIVOS DEL PLAN ESTRATÉGICO</a:t>
            </a:r>
          </a:p>
        </p:txBody>
      </p:sp>
      <p:sp>
        <p:nvSpPr>
          <p:cNvPr id="47109" name="CuadroTexto 6"/>
          <p:cNvSpPr txBox="1">
            <a:spLocks noChangeArrowheads="1"/>
          </p:cNvSpPr>
          <p:nvPr/>
        </p:nvSpPr>
        <p:spPr bwMode="auto">
          <a:xfrm>
            <a:off x="8460432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34/43</a:t>
            </a:r>
          </a:p>
        </p:txBody>
      </p:sp>
      <p:graphicFrame>
        <p:nvGraphicFramePr>
          <p:cNvPr id="7" name="Diagrama 6"/>
          <p:cNvGraphicFramePr/>
          <p:nvPr>
            <p:extLst>
              <p:ext uri="{D42A27DB-BD31-4B8C-83A1-F6EECF244321}">
                <p14:modId xmlns:p14="http://schemas.microsoft.com/office/powerpoint/2010/main" val="1855199988"/>
              </p:ext>
            </p:extLst>
          </p:nvPr>
        </p:nvGraphicFramePr>
        <p:xfrm>
          <a:off x="-1242293" y="476250"/>
          <a:ext cx="10225235" cy="6027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>
    <p:push dir="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AVANCE PLAN ESTRATÉGICO 2017</a:t>
            </a:r>
          </a:p>
        </p:txBody>
      </p:sp>
      <p:sp>
        <p:nvSpPr>
          <p:cNvPr id="47109" name="CuadroTexto 6"/>
          <p:cNvSpPr txBox="1">
            <a:spLocks noChangeArrowheads="1"/>
          </p:cNvSpPr>
          <p:nvPr/>
        </p:nvSpPr>
        <p:spPr bwMode="auto">
          <a:xfrm>
            <a:off x="8460432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35/43</a:t>
            </a:r>
          </a:p>
        </p:txBody>
      </p:sp>
      <p:graphicFrame>
        <p:nvGraphicFramePr>
          <p:cNvPr id="6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063317"/>
              </p:ext>
            </p:extLst>
          </p:nvPr>
        </p:nvGraphicFramePr>
        <p:xfrm>
          <a:off x="89756" y="668338"/>
          <a:ext cx="7561137" cy="5616123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27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1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5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71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86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3805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Objetivo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Actividad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Fecha 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>
                          <a:effectLst/>
                        </a:rPr>
                        <a:t>Responsable</a:t>
                      </a:r>
                      <a:endParaRPr lang="es-CO" sz="1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Cumplimiento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2686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Aumentar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número de inscritos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“Pasa tu tarde</a:t>
                      </a:r>
                      <a:r>
                        <a:rPr lang="es-CO" sz="1200" u="none" strike="noStrike" baseline="0" dirty="0">
                          <a:effectLst/>
                        </a:rPr>
                        <a:t> con Filosofía”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Se realizarán</a:t>
                      </a:r>
                      <a:r>
                        <a:rPr lang="es-CO" sz="1200" u="none" strike="noStrike" baseline="0" dirty="0">
                          <a:effectLst/>
                        </a:rPr>
                        <a:t> 2 conversatorios en el primer semestre del año 2017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</a:endParaRPr>
                    </a:p>
                    <a:p>
                      <a:pPr algn="ctr" rtl="0" fontAlgn="ctr"/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8226">
                <a:tc vMerge="1"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VI Congreso Juvenil de Filosofía</a:t>
                      </a:r>
                      <a:br>
                        <a:rPr lang="es-CO" sz="1200" u="none" strike="noStrike" dirty="0">
                          <a:effectLst/>
                        </a:rPr>
                      </a:br>
                      <a:r>
                        <a:rPr lang="es-CO" sz="1200" u="none" strike="noStrike" dirty="0">
                          <a:effectLst/>
                        </a:rPr>
                        <a:t>“</a:t>
                      </a:r>
                      <a:r>
                        <a:rPr lang="es-CO" sz="1200" u="none" strike="noStrike" baseline="0" dirty="0">
                          <a:effectLst/>
                        </a:rPr>
                        <a:t>Ciencia y Filosofía”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Abril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</a:endParaRPr>
                    </a:p>
                    <a:p>
                      <a:pPr algn="ctr" rtl="0" fontAlgn="ctr"/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100%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5043">
                <a:tc vMerge="1"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Open Campus</a:t>
                      </a:r>
                    </a:p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(Charla de un invitado sorpresa)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Febrero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35043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Taller</a:t>
                      </a:r>
                      <a:r>
                        <a:rPr lang="es-CO" sz="12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ser Filósofo por un día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Se realizarán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10 talleres en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3661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Video de egresados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15%</a:t>
                      </a: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2255153"/>
      </p:ext>
    </p:extLst>
  </p:cSld>
  <p:clrMapOvr>
    <a:masterClrMapping/>
  </p:clrMapOvr>
  <p:transition spd="slow">
    <p:push dir="d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AVANCE PLAN ESTRATÉGICO 2017</a:t>
            </a:r>
          </a:p>
        </p:txBody>
      </p:sp>
      <p:sp>
        <p:nvSpPr>
          <p:cNvPr id="47109" name="CuadroTexto 6"/>
          <p:cNvSpPr txBox="1">
            <a:spLocks noChangeArrowheads="1"/>
          </p:cNvSpPr>
          <p:nvPr/>
        </p:nvSpPr>
        <p:spPr bwMode="auto">
          <a:xfrm>
            <a:off x="8460432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36/43</a:t>
            </a:r>
          </a:p>
        </p:txBody>
      </p:sp>
      <p:graphicFrame>
        <p:nvGraphicFramePr>
          <p:cNvPr id="6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9752874"/>
              </p:ext>
            </p:extLst>
          </p:nvPr>
        </p:nvGraphicFramePr>
        <p:xfrm>
          <a:off x="90869" y="621308"/>
          <a:ext cx="7577476" cy="5616003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308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85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60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7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42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251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Objetivo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Actividad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Fecha 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>
                          <a:effectLst/>
                          <a:latin typeface="+mn-lt"/>
                        </a:rPr>
                        <a:t>Responsable</a:t>
                      </a:r>
                      <a:endParaRPr lang="es-CO" sz="1200" b="1" i="0" u="none" strike="noStrike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Avance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4705">
                <a:tc rowSpan="3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Fortalecimiento</a:t>
                      </a:r>
                      <a:r>
                        <a:rPr lang="es-CO" sz="1200" b="1" u="none" strike="noStrike" baseline="0" dirty="0">
                          <a:effectLst/>
                          <a:latin typeface="+mn-lt"/>
                        </a:rPr>
                        <a:t> de imagen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Programa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Valla Publicitaria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Mayo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– Diciembre 2016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s-CO" sz="1200" u="none" strike="noStrike" dirty="0">
                        <a:effectLst/>
                        <a:latin typeface="+mn-lt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  <a:p>
                      <a:pPr algn="ctr" rtl="0" fontAlgn="ctr"/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100%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4705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Blog</a:t>
                      </a:r>
                      <a:r>
                        <a:rPr lang="es-CO" sz="1200" u="none" strike="noStrike" baseline="0" dirty="0">
                          <a:effectLst/>
                        </a:rPr>
                        <a:t> filosófico con temas de interés escrito por docentes y estudiantes de la Facultad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1</a:t>
                      </a:r>
                      <a:r>
                        <a:rPr lang="es-CO" sz="1200" u="none" strike="noStrike" baseline="0" dirty="0">
                          <a:effectLst/>
                        </a:rPr>
                        <a:t> artículo al mes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Director de Programa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</a:t>
                      </a:r>
                      <a:r>
                        <a:rPr lang="es-CO" sz="1200" u="none" strike="noStrike" baseline="0" dirty="0">
                          <a:effectLst/>
                        </a:rPr>
                        <a:t> de comunicaciones</a:t>
                      </a:r>
                      <a:endParaRPr lang="es-CO" sz="12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</a:rPr>
                        <a:t>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1964">
                <a:tc vMerge="1"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Vive la filosofía universitaria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en tú colegio (Clase de Filosofía en el colegio) – portafolio de servicios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Todo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52119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Atraer los mejores estudiantes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Promoción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de Beca Excelencia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2 veces al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40%</a:t>
                      </a:r>
                    </a:p>
                  </a:txBody>
                  <a:tcPr marL="9525" marR="9525" marT="9525" marB="0"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3488362"/>
      </p:ext>
    </p:extLst>
  </p:cSld>
  <p:clrMapOvr>
    <a:masterClrMapping/>
  </p:clrMapOvr>
  <p:transition spd="slow">
    <p:push dir="d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AVANCE PLAN ESTRATÉGICO 2017</a:t>
            </a:r>
          </a:p>
        </p:txBody>
      </p:sp>
      <p:sp>
        <p:nvSpPr>
          <p:cNvPr id="47109" name="CuadroTexto 6"/>
          <p:cNvSpPr txBox="1">
            <a:spLocks noChangeArrowheads="1"/>
          </p:cNvSpPr>
          <p:nvPr/>
        </p:nvSpPr>
        <p:spPr bwMode="auto">
          <a:xfrm>
            <a:off x="8460432" y="6524625"/>
            <a:ext cx="71913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37/43</a:t>
            </a:r>
          </a:p>
        </p:txBody>
      </p:sp>
      <p:graphicFrame>
        <p:nvGraphicFramePr>
          <p:cNvPr id="7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988382"/>
              </p:ext>
            </p:extLst>
          </p:nvPr>
        </p:nvGraphicFramePr>
        <p:xfrm>
          <a:off x="58313" y="1052736"/>
          <a:ext cx="7650746" cy="206621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45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63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9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23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70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836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Objetivo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Actividad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Fecha 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>
                          <a:effectLst/>
                          <a:latin typeface="+mn-lt"/>
                        </a:rPr>
                        <a:t>Responsable</a:t>
                      </a:r>
                      <a:endParaRPr lang="es-CO" sz="1200" b="1" i="0" u="none" strike="noStrike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Observaciones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3633">
                <a:tc rowSpan="2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Fortalecimiento</a:t>
                      </a:r>
                      <a:r>
                        <a:rPr lang="es-CO" sz="1200" b="1" u="none" strike="noStrike" baseline="0" dirty="0">
                          <a:effectLst/>
                          <a:latin typeface="+mn-lt"/>
                        </a:rPr>
                        <a:t> de imagen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Programa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Encuentros</a:t>
                      </a:r>
                      <a:r>
                        <a:rPr lang="es-CO" sz="12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por la excelencia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Todo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3633">
                <a:tc vMerge="1">
                  <a:txBody>
                    <a:bodyPr/>
                    <a:lstStyle/>
                    <a:p>
                      <a:pPr algn="ctr" fontAlgn="ctr"/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Material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POP</a:t>
                      </a:r>
                    </a:p>
                    <a:p>
                      <a:pPr marL="171450" marR="0" indent="-17145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Agendas de madera con frases filosóficas </a:t>
                      </a:r>
                    </a:p>
                    <a:p>
                      <a:pPr marL="171450" marR="0" indent="-17145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Esferos con resaltador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Todo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Coordinador de Promoción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Facultad de Filosofía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Dirección de admisiones</a:t>
                      </a:r>
                      <a:endParaRPr kumimoji="0" lang="es-CO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D0D0D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100%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Tabla 7"/>
          <p:cNvGraphicFramePr>
            <a:graphicFrameLocks noGrp="1"/>
          </p:cNvGraphicFramePr>
          <p:nvPr/>
        </p:nvGraphicFramePr>
        <p:xfrm>
          <a:off x="77593" y="4005064"/>
          <a:ext cx="7506434" cy="3600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264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1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u="none" strike="noStrike" dirty="0"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  <a:r>
                        <a:rPr lang="es-CO" sz="1600" b="1" u="none" strike="noStrike" baseline="0" dirty="0">
                          <a:effectLst/>
                          <a:latin typeface="Calibri" panose="020F0502020204030204" pitchFamily="34" charset="0"/>
                        </a:rPr>
                        <a:t> PRESUPUESTO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$ 31,400,000.00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31715"/>
      </p:ext>
    </p:extLst>
  </p:cSld>
  <p:clrMapOvr>
    <a:masterClrMapping/>
  </p:clrMapOvr>
  <p:transition spd="slow">
    <p:push dir="d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222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DOFA</a:t>
            </a:r>
          </a:p>
        </p:txBody>
      </p:sp>
      <p:sp>
        <p:nvSpPr>
          <p:cNvPr id="31780" name="CuadroTexto 10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38/43</a:t>
            </a:r>
          </a:p>
        </p:txBody>
      </p:sp>
      <p:graphicFrame>
        <p:nvGraphicFramePr>
          <p:cNvPr id="11" name="5 Marcador de contenido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0757034"/>
              </p:ext>
            </p:extLst>
          </p:nvPr>
        </p:nvGraphicFramePr>
        <p:xfrm>
          <a:off x="107505" y="583496"/>
          <a:ext cx="1944216" cy="607573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442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3176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latin typeface="Calibri" pitchFamily="34" charset="0"/>
                          <a:cs typeface="Calibri" pitchFamily="34" charset="0"/>
                        </a:rPr>
                        <a:t>Debilidades</a:t>
                      </a:r>
                    </a:p>
                  </a:txBody>
                  <a:tcPr marL="91424" marR="91424" marT="45724" marB="45724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72559">
                <a:tc>
                  <a:txBody>
                    <a:bodyPr/>
                    <a:lstStyle/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Poca trayectoria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No cuenta con acreditación  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El costo de la matrícula, es superior a la competencia. 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Poca visibilidad de los campos de acción de los filósofos de La Sabana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Poca visibilidad interna del programa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Convenios internacionales, principalmente Doble Titulación</a:t>
                      </a:r>
                    </a:p>
                    <a:p>
                      <a:pPr marL="0" indent="0" algn="l">
                        <a:buFont typeface="Wingdings" pitchFamily="2" charset="2"/>
                        <a:buNone/>
                      </a:pPr>
                      <a:endParaRPr lang="es-ES" sz="1100" baseline="0" dirty="0">
                        <a:latin typeface="+mn-lt"/>
                        <a:cs typeface="Calibri" pitchFamily="34" charset="0"/>
                      </a:endParaRPr>
                    </a:p>
                    <a:p>
                      <a:pPr marL="0" indent="0" algn="just">
                        <a:buFont typeface="Wingdings" pitchFamily="2" charset="2"/>
                        <a:buNone/>
                      </a:pPr>
                      <a:endParaRPr lang="es-ES" sz="1400" baseline="0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endParaRPr lang="es-ES" sz="1400" baseline="0" dirty="0">
                        <a:latin typeface="Calibri" pitchFamily="34" charset="0"/>
                        <a:cs typeface="Calibri" pitchFamily="34" charset="0"/>
                      </a:endParaRP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endParaRPr lang="es-VE" sz="1400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783287"/>
              </p:ext>
            </p:extLst>
          </p:nvPr>
        </p:nvGraphicFramePr>
        <p:xfrm>
          <a:off x="2123728" y="598521"/>
          <a:ext cx="2016224" cy="606071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3487">
                <a:tc>
                  <a:txBody>
                    <a:bodyPr/>
                    <a:lstStyle/>
                    <a:p>
                      <a:pPr marL="0" indent="0" algn="ctr">
                        <a:buFont typeface="Wingdings" pitchFamily="2" charset="2"/>
                        <a:buNone/>
                      </a:pPr>
                      <a:r>
                        <a:rPr lang="es-ES" sz="2000" b="0" dirty="0">
                          <a:latin typeface="Calibri" pitchFamily="34" charset="0"/>
                          <a:cs typeface="Calibri" pitchFamily="34" charset="0"/>
                        </a:rPr>
                        <a:t>Oportunidades</a:t>
                      </a:r>
                    </a:p>
                  </a:txBody>
                  <a:tcPr marL="91423" marR="91423" marT="45715" marB="45715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7224">
                <a:tc>
                  <a:txBody>
                    <a:bodyPr/>
                    <a:lstStyle/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Implementar lenguas modernas como el Alemán. </a:t>
                      </a: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Implementar </a:t>
                      </a:r>
                      <a:r>
                        <a:rPr lang="es-ES" sz="1100" baseline="0" dirty="0" err="1">
                          <a:latin typeface="+mn-lt"/>
                          <a:cs typeface="Calibri" pitchFamily="34" charset="0"/>
                        </a:rPr>
                        <a:t>Coterminales</a:t>
                      </a: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 con Maestría en Lingüística Panhispánica u otras especializaciones o maestrías de la Universidad</a:t>
                      </a: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Participación de promoción en congresos, simposios y eventos organizados por colegios.</a:t>
                      </a: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Asistir a ferias y convocatorias en municipios de Cundinamarca</a:t>
                      </a: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Implementar convenio con congregaciones católicas*</a:t>
                      </a: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Beca excelencia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Falta de visibilidad con el componente internacional que cuenta el programa (programas de articulación)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Poca visibilidad de prácticas profesionales obligatorias (es el único programa que lo tiene)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endParaRPr lang="es-ES" sz="1100" baseline="0" dirty="0">
                        <a:latin typeface="+mn-lt"/>
                        <a:cs typeface="Calibri" pitchFamily="34" charset="0"/>
                      </a:endParaRPr>
                    </a:p>
                    <a:p>
                      <a:pPr marL="171450" indent="-171450" algn="l">
                        <a:buFont typeface="Wingdings" panose="05000000000000000000" pitchFamily="2" charset="2"/>
                        <a:buChar char="ü"/>
                      </a:pPr>
                      <a:endParaRPr lang="es-ES" sz="1100" baseline="0" dirty="0">
                        <a:latin typeface="+mn-lt"/>
                        <a:cs typeface="Calibri" pitchFamily="34" charset="0"/>
                      </a:endParaRPr>
                    </a:p>
                  </a:txBody>
                  <a:tcPr marL="91423" marR="91423" marT="45715" marB="4571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6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503699"/>
              </p:ext>
            </p:extLst>
          </p:nvPr>
        </p:nvGraphicFramePr>
        <p:xfrm>
          <a:off x="4203885" y="598521"/>
          <a:ext cx="1728193" cy="606071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281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4999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latin typeface="Calibri" pitchFamily="34" charset="0"/>
                          <a:cs typeface="Calibri" pitchFamily="34" charset="0"/>
                        </a:rPr>
                        <a:t>Fortalezas </a:t>
                      </a:r>
                    </a:p>
                  </a:txBody>
                  <a:tcPr marL="91400" marR="91400" marT="45718" marB="45718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5712"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100% de los graduados actualmente laboran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Enseñanza de Griego  y Latín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="0" baseline="0" dirty="0">
                          <a:latin typeface="+mn-lt"/>
                          <a:cs typeface="Calibri" pitchFamily="34" charset="0"/>
                        </a:rPr>
                        <a:t>Práctica profesional empresarial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="0" baseline="0" dirty="0">
                          <a:latin typeface="+mn-lt"/>
                          <a:cs typeface="Calibri" pitchFamily="34" charset="0"/>
                        </a:rPr>
                        <a:t>Doble Programa</a:t>
                      </a:r>
                      <a:endParaRPr lang="es-ES" sz="1100" baseline="0" dirty="0">
                        <a:latin typeface="+mn-lt"/>
                        <a:cs typeface="Calibri" pitchFamily="34" charset="0"/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lang="es-ES" sz="1100" baseline="0" dirty="0">
                          <a:latin typeface="+mn-lt"/>
                          <a:cs typeface="Calibri" pitchFamily="34" charset="0"/>
                        </a:rPr>
                        <a:t>Formación en segunda lengua moderna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Equipo  docente con altas titulaciones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Profesores  visitantes de reconocimiento internacional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Diferentes grupos de investigación</a:t>
                      </a:r>
                    </a:p>
                  </a:txBody>
                  <a:tcPr marL="91400" marR="91400" marT="45718" marB="4571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079734"/>
              </p:ext>
            </p:extLst>
          </p:nvPr>
        </p:nvGraphicFramePr>
        <p:xfrm>
          <a:off x="5996011" y="598522"/>
          <a:ext cx="1656183" cy="60607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6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3374">
                <a:tc>
                  <a:txBody>
                    <a:bodyPr/>
                    <a:lstStyle/>
                    <a:p>
                      <a:pPr algn="ctr"/>
                      <a:r>
                        <a:rPr lang="es-ES" sz="2000" b="0" dirty="0">
                          <a:latin typeface="Calibri" pitchFamily="34" charset="0"/>
                          <a:cs typeface="Calibri" pitchFamily="34" charset="0"/>
                        </a:rPr>
                        <a:t>Amenazas</a:t>
                      </a:r>
                      <a:r>
                        <a:rPr lang="es-ES" sz="2400" b="0" dirty="0"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</a:p>
                  </a:txBody>
                  <a:tcPr marL="91481" marR="91481" marT="45715" marB="45715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7336">
                <a:tc>
                  <a:txBody>
                    <a:bodyPr/>
                    <a:lstStyle/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Los alumnos prefieren Filosofía como segunda carrera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Otras universidades tienen mayor tradición , reconocimiento, posibilidad de doble programa desde primer semestre, menor precio y convenios de doble titulación (Universidad Javeriana).</a:t>
                      </a:r>
                    </a:p>
                    <a:p>
                      <a:pPr marL="285750" indent="-285750" algn="l">
                        <a:buFont typeface="Wingdings" pitchFamily="2" charset="2"/>
                        <a:buChar char="ü"/>
                      </a:pPr>
                      <a:r>
                        <a:rPr lang="es-ES" sz="11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Calibri" pitchFamily="34" charset="0"/>
                        </a:rPr>
                        <a:t>Bajo conocimiento de la existencia del programa por parte de los colegios de interés.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ü"/>
                        <a:tabLst/>
                        <a:defRPr/>
                      </a:pPr>
                      <a:r>
                        <a:rPr kumimoji="0" lang="es-E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" pitchFamily="34" charset="0"/>
                        </a:rPr>
                        <a:t>Poco conocimiento sobre oportunidades laborales y salarios de egresados de la carrera. </a:t>
                      </a:r>
                    </a:p>
                    <a:p>
                      <a:pPr marL="0" indent="0">
                        <a:lnSpc>
                          <a:spcPct val="120000"/>
                        </a:lnSpc>
                        <a:buFont typeface="Wingdings" pitchFamily="2" charset="2"/>
                        <a:buNone/>
                        <a:defRPr/>
                      </a:pPr>
                      <a:endParaRPr lang="es-VE" sz="1300" b="1" dirty="0">
                        <a:solidFill>
                          <a:schemeClr val="tx1"/>
                        </a:solidFill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1481" marR="91481" marT="45715" marB="4571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6736509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 txBox="1">
            <a:spLocks/>
          </p:cNvSpPr>
          <p:nvPr/>
        </p:nvSpPr>
        <p:spPr>
          <a:xfrm>
            <a:off x="-261938" y="133350"/>
            <a:ext cx="8229601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2000" b="1" dirty="0">
                <a:solidFill>
                  <a:schemeClr val="accent2">
                    <a:lumMod val="75000"/>
                  </a:schemeClr>
                </a:solidFill>
              </a:rPr>
              <a:t>CARACTERÍSTICAS DEL PROGRAMA</a:t>
            </a:r>
          </a:p>
        </p:txBody>
      </p:sp>
      <p:cxnSp>
        <p:nvCxnSpPr>
          <p:cNvPr id="7" name="Conector recto 6"/>
          <p:cNvCxnSpPr/>
          <p:nvPr/>
        </p:nvCxnSpPr>
        <p:spPr>
          <a:xfrm>
            <a:off x="0" y="620713"/>
            <a:ext cx="78120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3350715204"/>
              </p:ext>
            </p:extLst>
          </p:nvPr>
        </p:nvGraphicFramePr>
        <p:xfrm>
          <a:off x="499765" y="704850"/>
          <a:ext cx="6812557" cy="3084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442913" y="3592513"/>
            <a:ext cx="6869112" cy="2678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endParaRPr lang="es-CO" sz="1400" dirty="0">
              <a:latin typeface="+mn-lt"/>
            </a:endParaRPr>
          </a:p>
          <a:p>
            <a:pPr algn="just">
              <a:defRPr/>
            </a:pPr>
            <a:endParaRPr lang="es-CO" sz="1400" b="1" dirty="0">
              <a:latin typeface="+mn-lt"/>
            </a:endParaRPr>
          </a:p>
          <a:p>
            <a:pPr algn="just">
              <a:defRPr/>
            </a:pPr>
            <a:r>
              <a:rPr lang="es-CO" sz="1400" b="1" dirty="0">
                <a:latin typeface="+mn-lt"/>
              </a:rPr>
              <a:t>PERFIL DEL ASPIRANTE</a:t>
            </a:r>
          </a:p>
          <a:p>
            <a:pPr algn="just">
              <a:defRPr/>
            </a:pPr>
            <a:endParaRPr lang="es-CO" sz="1400" dirty="0">
              <a:latin typeface="+mn-lt"/>
            </a:endParaRPr>
          </a:p>
          <a:p>
            <a:pPr>
              <a:defRPr/>
            </a:pPr>
            <a:br>
              <a:rPr lang="es-CO" sz="1400" dirty="0"/>
            </a:br>
            <a:endParaRPr lang="es-CO" sz="1400" dirty="0"/>
          </a:p>
          <a:p>
            <a:pPr>
              <a:defRPr/>
            </a:pPr>
            <a:r>
              <a:rPr lang="es-CO" sz="1400" dirty="0"/>
              <a:t>El programa está dirigido a bachilleres con buen puntaje en el ICFES en las áreas de Lenguaje, Ciencias Sociales y Matemáticas. El aspirante deberá manifestar un espíritu universal, esto es, que le interesan áreas distintas del conocimiento. Esta segunda característica se determinará en el proceso de selección mediante un ensayo y una entrevista personal.</a:t>
            </a:r>
          </a:p>
          <a:p>
            <a:pPr algn="just">
              <a:defRPr/>
            </a:pPr>
            <a:endParaRPr lang="es-CO" sz="1400" dirty="0">
              <a:latin typeface="+mn-lt"/>
            </a:endParaRPr>
          </a:p>
        </p:txBody>
      </p:sp>
      <p:cxnSp>
        <p:nvCxnSpPr>
          <p:cNvPr id="12" name="Conector recto 11"/>
          <p:cNvCxnSpPr/>
          <p:nvPr/>
        </p:nvCxnSpPr>
        <p:spPr>
          <a:xfrm>
            <a:off x="0" y="4437063"/>
            <a:ext cx="26685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200" name="CuadroTexto 9"/>
          <p:cNvSpPr txBox="1">
            <a:spLocks noChangeArrowheads="1"/>
          </p:cNvSpPr>
          <p:nvPr/>
        </p:nvSpPr>
        <p:spPr bwMode="auto">
          <a:xfrm>
            <a:off x="8604250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4/43</a:t>
            </a:r>
          </a:p>
        </p:txBody>
      </p:sp>
      <p:sp>
        <p:nvSpPr>
          <p:cNvPr id="10" name="CuadroTexto 7"/>
          <p:cNvSpPr txBox="1">
            <a:spLocks noChangeArrowheads="1"/>
          </p:cNvSpPr>
          <p:nvPr/>
        </p:nvSpPr>
        <p:spPr bwMode="auto">
          <a:xfrm>
            <a:off x="1475656" y="6586150"/>
            <a:ext cx="670409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Página Web Universidad de La Sabana, Facultad de Filosofía y Ciencias Humanas</a:t>
            </a:r>
          </a:p>
        </p:txBody>
      </p:sp>
    </p:spTree>
  </p:cSld>
  <p:clrMapOvr>
    <a:masterClrMapping/>
  </p:clrMapOvr>
  <p:transition spd="slow">
    <p:push dir="d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PROPUESTA ESTRATÉGICA 2018</a:t>
            </a:r>
          </a:p>
        </p:txBody>
      </p:sp>
      <p:sp>
        <p:nvSpPr>
          <p:cNvPr id="52275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39/43</a:t>
            </a:r>
          </a:p>
        </p:txBody>
      </p:sp>
      <p:graphicFrame>
        <p:nvGraphicFramePr>
          <p:cNvPr id="8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671886"/>
              </p:ext>
            </p:extLst>
          </p:nvPr>
        </p:nvGraphicFramePr>
        <p:xfrm>
          <a:off x="89756" y="668338"/>
          <a:ext cx="7561137" cy="5547098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27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1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5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71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86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3805"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Objetivo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Actividad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Fecha 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>
                          <a:effectLst/>
                        </a:rPr>
                        <a:t>Responsable</a:t>
                      </a:r>
                      <a:endParaRPr lang="es-CO" sz="14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400" b="1" u="none" strike="noStrike" dirty="0">
                          <a:effectLst/>
                        </a:rPr>
                        <a:t>Presupuesto</a:t>
                      </a:r>
                      <a:endParaRPr lang="es-CO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8226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s-C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Aumentar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número de inscritos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VI Congreso Juvenil de Filosofía</a:t>
                      </a:r>
                      <a:br>
                        <a:rPr lang="es-CO" sz="1200" u="none" strike="noStrike" dirty="0">
                          <a:effectLst/>
                        </a:rPr>
                      </a:b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Abril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</a:endParaRPr>
                    </a:p>
                    <a:p>
                      <a:pPr algn="ctr" rtl="0" fontAlgn="ctr"/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$8.000.000</a:t>
                      </a: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5043">
                <a:tc vMerge="1"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Open Campus</a:t>
                      </a:r>
                    </a:p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(Charla de un invitado sorpresa)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Febrero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$2.000.000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5043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Taller</a:t>
                      </a:r>
                      <a:r>
                        <a:rPr lang="es-CO" sz="1200" b="0" i="0" u="none" strike="noStrike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ser Filósofo por un día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Se realizarán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10 talleres en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$2.000.000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73661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Pieza de campos de acción y Convenios internacionales 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Agosto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$500,000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3661">
                <a:tc vMerge="1">
                  <a:txBody>
                    <a:bodyPr/>
                    <a:lstStyle/>
                    <a:p>
                      <a:pPr algn="ctr" fontAlgn="ctr"/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Endomarketing</a:t>
                      </a:r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: pantallas dando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a conocer información del programa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Todo el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Jefe de Publicidad</a:t>
                      </a:r>
                      <a:br>
                        <a:rPr lang="es-CO" sz="1200" u="none" strike="noStrike" dirty="0">
                          <a:effectLst/>
                          <a:latin typeface="+mn-lt"/>
                        </a:rPr>
                      </a:b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de Promoción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$2.000.000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PROPUESTA ESTRATÉGICA 2018</a:t>
            </a:r>
          </a:p>
        </p:txBody>
      </p:sp>
      <p:sp>
        <p:nvSpPr>
          <p:cNvPr id="54320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40/43</a:t>
            </a:r>
          </a:p>
        </p:txBody>
      </p:sp>
      <p:graphicFrame>
        <p:nvGraphicFramePr>
          <p:cNvPr id="8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020681"/>
              </p:ext>
            </p:extLst>
          </p:nvPr>
        </p:nvGraphicFramePr>
        <p:xfrm>
          <a:off x="129205" y="1216582"/>
          <a:ext cx="7649781" cy="4506128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454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6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92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21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68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8566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Objetivo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Actividad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Fecha 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>
                          <a:effectLst/>
                          <a:latin typeface="+mn-lt"/>
                        </a:rPr>
                        <a:t>Responsable</a:t>
                      </a:r>
                      <a:endParaRPr lang="es-CO" sz="1200" b="1" i="0" u="none" strike="noStrike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Presupuesto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0872">
                <a:tc rowSpan="2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Fortalecimiento</a:t>
                      </a:r>
                      <a:r>
                        <a:rPr lang="es-CO" sz="1200" b="1" u="none" strike="noStrike" baseline="0" dirty="0">
                          <a:effectLst/>
                          <a:latin typeface="+mn-lt"/>
                        </a:rPr>
                        <a:t> de imagen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Programa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Valla Publicitaria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Mayo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– Diciembre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Dirección de admisiones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  <a:p>
                      <a:pPr algn="ctr" rtl="0" fontAlgn="ctr"/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$6.000.000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0872">
                <a:tc vMerge="1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Blog</a:t>
                      </a:r>
                      <a:r>
                        <a:rPr lang="es-CO" sz="1200" u="none" strike="noStrike" baseline="0" dirty="0">
                          <a:effectLst/>
                        </a:rPr>
                        <a:t> filosófico sobre el programa de radio que tienen los estudiantes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</a:rPr>
                        <a:t>1</a:t>
                      </a:r>
                      <a:r>
                        <a:rPr lang="es-CO" sz="1200" u="none" strike="noStrike" baseline="0" dirty="0">
                          <a:effectLst/>
                        </a:rPr>
                        <a:t> artículo al mes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Director de Programa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</a:rPr>
                        <a:t>Coordinador</a:t>
                      </a:r>
                      <a:r>
                        <a:rPr lang="es-CO" sz="1200" u="none" strike="noStrike" baseline="0" dirty="0">
                          <a:effectLst/>
                        </a:rPr>
                        <a:t> de comunicaciones</a:t>
                      </a:r>
                      <a:endParaRPr lang="es-CO" sz="1200" u="none" strike="noStrike" dirty="0">
                        <a:effectLst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$3.000.000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290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Atraer los mejores estudiantes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Promoción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de Beca Excelencia (Video de estudiantes acreedores de la beca)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  <a:br>
                        <a:rPr lang="es-CO" sz="1200" u="none" strike="noStrike" dirty="0">
                          <a:effectLst/>
                          <a:latin typeface="+mn-lt"/>
                        </a:rPr>
                      </a:b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de Comunicaciones</a:t>
                      </a:r>
                      <a:br>
                        <a:rPr lang="es-CO" sz="1200" u="none" strike="noStrike" baseline="0" dirty="0">
                          <a:effectLst/>
                          <a:latin typeface="+mn-lt"/>
                        </a:rPr>
                      </a:b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Facultad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$3.000.000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2909">
                <a:tc vMerge="1">
                  <a:txBody>
                    <a:bodyPr/>
                    <a:lstStyle/>
                    <a:p>
                      <a:pPr algn="ctr" fontAlgn="ctr"/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Encuentros por la Excelencia </a:t>
                      </a:r>
                    </a:p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Ferias nacionales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Todo el año 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Coordinador de Promoción</a:t>
                      </a:r>
                      <a:br>
                        <a:rPr lang="es-CO" sz="1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</a:br>
                      <a:r>
                        <a:rPr lang="es-CO" sz="1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Dirección</a:t>
                      </a:r>
                      <a:r>
                        <a:rPr lang="es-CO" sz="1200" b="0" i="0" u="none" strike="noStrike" baseline="0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 de Admisiones</a:t>
                      </a:r>
                      <a:endParaRPr lang="es-CO" sz="1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$3.000.000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d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476250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1 Título"/>
          <p:cNvSpPr txBox="1">
            <a:spLocks/>
          </p:cNvSpPr>
          <p:nvPr/>
        </p:nvSpPr>
        <p:spPr>
          <a:xfrm>
            <a:off x="-454025" y="968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</a:rPr>
              <a:t>PROPUESTA ESTRATÉGICA 2017</a:t>
            </a:r>
          </a:p>
        </p:txBody>
      </p:sp>
      <p:sp>
        <p:nvSpPr>
          <p:cNvPr id="54320" name="CuadroTexto 7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41/43</a:t>
            </a:r>
          </a:p>
        </p:txBody>
      </p:sp>
      <p:graphicFrame>
        <p:nvGraphicFramePr>
          <p:cNvPr id="8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523627"/>
              </p:ext>
            </p:extLst>
          </p:nvPr>
        </p:nvGraphicFramePr>
        <p:xfrm>
          <a:off x="58313" y="1052736"/>
          <a:ext cx="7650746" cy="2066210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45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63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9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23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70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1836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Objetivo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Actividad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Fecha 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>
                          <a:effectLst/>
                          <a:latin typeface="+mn-lt"/>
                        </a:rPr>
                        <a:t>Responsable</a:t>
                      </a:r>
                      <a:endParaRPr lang="es-CO" sz="1200" b="1" i="0" u="none" strike="noStrike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Presupuesto</a:t>
                      </a:r>
                      <a:endParaRPr lang="es-CO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3633">
                <a:tc rowSpan="2"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200" b="1" u="none" strike="noStrike" dirty="0">
                          <a:effectLst/>
                          <a:latin typeface="+mn-lt"/>
                        </a:rPr>
                        <a:t>Fortalecimiento</a:t>
                      </a:r>
                      <a:r>
                        <a:rPr lang="es-CO" sz="1200" b="1" u="none" strike="noStrike" baseline="0" dirty="0">
                          <a:effectLst/>
                          <a:latin typeface="+mn-lt"/>
                        </a:rPr>
                        <a:t> de imagen</a:t>
                      </a:r>
                      <a:r>
                        <a:rPr lang="es-CO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del Programa</a:t>
                      </a:r>
                      <a:endParaRPr lang="es-CO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Posicionamiento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Web 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Todo</a:t>
                      </a:r>
                      <a:r>
                        <a:rPr lang="es-CO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 de Promoción</a:t>
                      </a: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Coordinador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de Comunicaciones</a:t>
                      </a:r>
                      <a:endParaRPr lang="es-CO" sz="1200" u="none" strike="noStrike" dirty="0">
                        <a:effectLst/>
                        <a:latin typeface="+mn-lt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Facultad de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Filosofía 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2.000.000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3633">
                <a:tc vMerge="1">
                  <a:txBody>
                    <a:bodyPr/>
                    <a:lstStyle/>
                    <a:p>
                      <a:pPr algn="ctr" fontAlgn="ctr"/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Material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POP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u="none" strike="noStrike" dirty="0">
                          <a:effectLst/>
                          <a:latin typeface="+mn-lt"/>
                        </a:rPr>
                        <a:t>Todo</a:t>
                      </a:r>
                      <a:r>
                        <a:rPr lang="es-CO" sz="1200" u="none" strike="noStrike" baseline="0" dirty="0">
                          <a:effectLst/>
                          <a:latin typeface="+mn-lt"/>
                        </a:rPr>
                        <a:t> el año</a:t>
                      </a:r>
                      <a:endParaRPr lang="es-CO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Coordinador de Promoción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Facultad de Filosofía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s-CO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Dirección de admisiones</a:t>
                      </a:r>
                      <a:endParaRPr kumimoji="0" lang="es-CO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D0D0D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$500,000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804128"/>
              </p:ext>
            </p:extLst>
          </p:nvPr>
        </p:nvGraphicFramePr>
        <p:xfrm>
          <a:off x="77593" y="4005064"/>
          <a:ext cx="7506434" cy="3600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264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1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u="none" strike="noStrike" dirty="0"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  <a:r>
                        <a:rPr lang="es-CO" sz="1600" b="1" u="none" strike="noStrike" baseline="0" dirty="0">
                          <a:effectLst/>
                          <a:latin typeface="Calibri" panose="020F0502020204030204" pitchFamily="34" charset="0"/>
                        </a:rPr>
                        <a:t> PRESUPUESTO</a:t>
                      </a:r>
                      <a:endParaRPr lang="es-CO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$ 30,000,000.00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6523643"/>
      </p:ext>
    </p:extLst>
  </p:cSld>
  <p:clrMapOvr>
    <a:masterClrMapping/>
  </p:clrMapOvr>
  <p:transition spd="slow">
    <p:push dir="d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683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1 Título"/>
          <p:cNvSpPr txBox="1">
            <a:spLocks/>
          </p:cNvSpPr>
          <p:nvPr/>
        </p:nvSpPr>
        <p:spPr>
          <a:xfrm>
            <a:off x="-396875" y="2905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¿CÓMO QUIERE FILOSOFÍA SER PERCIBIDA EN EL MERCADO?</a:t>
            </a:r>
          </a:p>
        </p:txBody>
      </p:sp>
      <p:sp>
        <p:nvSpPr>
          <p:cNvPr id="8" name="2 Rectángulo"/>
          <p:cNvSpPr/>
          <p:nvPr/>
        </p:nvSpPr>
        <p:spPr>
          <a:xfrm>
            <a:off x="485775" y="1196752"/>
            <a:ext cx="6769100" cy="504753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r>
              <a:rPr lang="es-CO" sz="1600" dirty="0">
                <a:latin typeface="+mn-lt"/>
              </a:rPr>
              <a:t>El programa de Filosofía de la Universidad de La Sabana, debe ser percibido como un programa innovador y completo, que forma  a sus estudiantes en el compromiso con la búsqueda permanente de la verdad. Asimismo, el programa prepara profesionales  reflexivos y críticos, capaces de desenvolverse de manera activa en diferentes campos como la docencia, la investigación, el campo editorial, los medios de comunicación, el área organizacional o proyectos de gestión cultural, social y política.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El plan curricular de la carrera se caracteriza por su organización en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torno a cuatro ejes principales, que permiten el desarrollo de diferentes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competencias de una manera integrada. Los ejes curriculares son: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Eje histórico- filosófico.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Eje sistemático.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Eje metodológico.</a:t>
            </a:r>
          </a:p>
          <a:p>
            <a:pPr algn="just">
              <a:defRPr/>
            </a:pPr>
            <a:r>
              <a:rPr lang="es-CO" sz="1600" dirty="0">
                <a:latin typeface="+mn-lt"/>
              </a:rPr>
              <a:t>Eje articulador.</a:t>
            </a:r>
          </a:p>
          <a:p>
            <a:pPr algn="just"/>
            <a:r>
              <a:rPr lang="es-CO" sz="1600" dirty="0">
                <a:latin typeface="+mn-lt"/>
              </a:rPr>
              <a:t>La carrera de filosofía de La Universidad de La Sabana, forma filósofos críticos y abiertos a las trascendencia , capaces de humanizar el mundo y la acción del hombre frente a los desafíos contemporáneos en el marco de una universidad de inspiración cristiana, 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6325" name="CuadroTexto 8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42/43</a:t>
            </a:r>
          </a:p>
        </p:txBody>
      </p:sp>
    </p:spTree>
  </p:cSld>
  <p:clrMapOvr>
    <a:masterClrMapping/>
  </p:clrMapOvr>
  <p:transition spd="slow">
    <p:push dir="d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683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" name="1 Título"/>
          <p:cNvSpPr txBox="1">
            <a:spLocks/>
          </p:cNvSpPr>
          <p:nvPr/>
        </p:nvSpPr>
        <p:spPr>
          <a:xfrm>
            <a:off x="-396875" y="290513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600" b="1" dirty="0">
                <a:solidFill>
                  <a:schemeClr val="accent2">
                    <a:lumMod val="75000"/>
                  </a:schemeClr>
                </a:solidFill>
                <a:latin typeface="+mn-lt"/>
              </a:rPr>
              <a:t>ARGUMENTOS DE VENTA</a:t>
            </a:r>
          </a:p>
        </p:txBody>
      </p:sp>
      <p:sp>
        <p:nvSpPr>
          <p:cNvPr id="8" name="2 Rectángulo"/>
          <p:cNvSpPr/>
          <p:nvPr/>
        </p:nvSpPr>
        <p:spPr>
          <a:xfrm>
            <a:off x="485775" y="1039758"/>
            <a:ext cx="6769100" cy="60016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Práctica obligatoria</a:t>
            </a: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Formación en lenguas clásicas: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Griego y Latín </a:t>
            </a:r>
          </a:p>
          <a:p>
            <a:pPr lvl="1"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 Tiene como base la filosofía clásica e historia de la misma.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Doble Programa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Flexibilidad curricular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Profesores con altas titulaciones: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6 Doctores</a:t>
            </a:r>
          </a:p>
          <a:p>
            <a:pPr lvl="1"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Internacionalización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Vinculación laboral del 100% de los egresados</a:t>
            </a:r>
          </a:p>
          <a:p>
            <a:pPr algn="just"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Diversidad en  áreas de aplicación: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Educativo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Investigativo</a:t>
            </a: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r>
              <a:rPr lang="es-CO" sz="1600" dirty="0">
                <a:solidFill>
                  <a:schemeClr val="accent6"/>
                </a:solidFill>
                <a:latin typeface="+mn-lt"/>
              </a:rPr>
              <a:t>Organizacional</a:t>
            </a:r>
          </a:p>
          <a:p>
            <a:pPr marL="285750" indent="-285750" algn="just">
              <a:buFont typeface="Wingdings" panose="05000000000000000000" pitchFamily="2" charset="2"/>
              <a:buChar char="v"/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  <a:p>
            <a:pPr marL="742950" lvl="1" indent="-285750" algn="just">
              <a:buFont typeface="Wingdings" panose="05000000000000000000" pitchFamily="2" charset="2"/>
              <a:buChar char="v"/>
              <a:defRPr/>
            </a:pPr>
            <a:endParaRPr lang="es-CO" sz="1600" dirty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6325" name="CuadroTexto 8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43/43</a:t>
            </a:r>
          </a:p>
        </p:txBody>
      </p:sp>
    </p:spTree>
    <p:extLst>
      <p:ext uri="{BB962C8B-B14F-4D97-AF65-F5344CB8AC3E}">
        <p14:creationId xmlns:p14="http://schemas.microsoft.com/office/powerpoint/2010/main" val="392984668"/>
      </p:ext>
    </p:extLst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CuadroTexto 7"/>
          <p:cNvSpPr txBox="1">
            <a:spLocks noChangeArrowheads="1"/>
          </p:cNvSpPr>
          <p:nvPr/>
        </p:nvSpPr>
        <p:spPr bwMode="auto">
          <a:xfrm>
            <a:off x="8603803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5/43</a:t>
            </a:r>
          </a:p>
        </p:txBody>
      </p:sp>
      <p:sp>
        <p:nvSpPr>
          <p:cNvPr id="9" name="CuadroTexto 7"/>
          <p:cNvSpPr txBox="1">
            <a:spLocks noChangeArrowheads="1"/>
          </p:cNvSpPr>
          <p:nvPr/>
        </p:nvSpPr>
        <p:spPr bwMode="auto">
          <a:xfrm>
            <a:off x="2123728" y="6501497"/>
            <a:ext cx="670409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050" dirty="0"/>
              <a:t>Fuente: Página Web Universidad de La Sabana, Facultad de Filosofía y Ciencias Humanas   https://www.unisabana.edu.co/filosofia/</a:t>
            </a:r>
          </a:p>
        </p:txBody>
      </p:sp>
    </p:spTree>
  </p:cSld>
  <p:clrMapOvr>
    <a:masterClrMapping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360363" y="374650"/>
            <a:ext cx="6869112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endParaRPr lang="es-CO" sz="1200" dirty="0">
              <a:latin typeface="+mn-lt"/>
            </a:endParaRPr>
          </a:p>
          <a:p>
            <a:pPr algn="just">
              <a:defRPr/>
            </a:pPr>
            <a:r>
              <a:rPr lang="es-CO" sz="1200" b="1" dirty="0">
                <a:latin typeface="+mn-lt"/>
              </a:rPr>
              <a:t>PERFIL PROFESIONAL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395288" y="2924175"/>
            <a:ext cx="6869112" cy="3416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>
              <a:defRPr/>
            </a:pPr>
            <a:endParaRPr lang="es-CO" sz="1200" dirty="0">
              <a:latin typeface="+mn-lt"/>
            </a:endParaRPr>
          </a:p>
          <a:p>
            <a:pPr algn="just">
              <a:defRPr/>
            </a:pPr>
            <a:r>
              <a:rPr lang="es-CO" sz="1200" b="1" dirty="0">
                <a:latin typeface="+mn-lt"/>
              </a:rPr>
              <a:t>PERFIL OCUPACIONAL</a:t>
            </a:r>
          </a:p>
          <a:p>
            <a:pPr algn="just">
              <a:defRPr/>
            </a:pPr>
            <a:endParaRPr lang="es-CO" sz="1200" b="1" dirty="0">
              <a:latin typeface="+mn-lt"/>
            </a:endParaRPr>
          </a:p>
          <a:p>
            <a:pPr algn="just">
              <a:defRPr/>
            </a:pPr>
            <a:endParaRPr lang="es-CO" sz="1200" dirty="0">
              <a:latin typeface="+mn-lt"/>
            </a:endParaRPr>
          </a:p>
          <a:p>
            <a:pPr algn="just">
              <a:defRPr/>
            </a:pPr>
            <a:r>
              <a:rPr lang="es-CO" sz="1200" dirty="0">
                <a:latin typeface="+mn-lt"/>
              </a:rPr>
              <a:t>El egresado de este programa cuenta con una fuerte formación disciplinar en la tradición filosófica; piensa autónoma y críticamente; reconoce las grandes visiones del mundo y adopta una postura reflexiva ante ellas. Cuenta con las herramientas metodológicas propias del quehacer filosófico: posee habilidades y destrezas argumentativas lógicas y retóricas tanto orales como escritas. Puede vincularse a la docencia en instituciones educativas en el área de filosofía y humanidades. Está capacitado para trabajar, como asistente, en grupos de investigación disciplinares e interdisciplinares. Está habilitado para continuar con estudios de Maestría y de Doctorado en Filosofía, Ciencias Sociales y Humanidades.</a:t>
            </a:r>
          </a:p>
          <a:p>
            <a:pPr algn="just">
              <a:defRPr/>
            </a:pPr>
            <a:endParaRPr lang="es-CO" sz="1200" dirty="0">
              <a:latin typeface="+mn-lt"/>
            </a:endParaRPr>
          </a:p>
          <a:p>
            <a:pPr algn="just">
              <a:defRPr/>
            </a:pPr>
            <a:r>
              <a:rPr lang="es-CO" sz="1200" dirty="0">
                <a:latin typeface="+mn-lt"/>
              </a:rPr>
              <a:t>De igual modo, puede aportar en el campo del trabajo editorial y análisis crítico en medios de comunicación. Puede desempeñarse como asesor (en temas de dirección, políticas y valores institucionales, etc.) en empresas, instituciones educativas y en organismos internacionales, así como en proyectos de gestión cultural, social y política, que requieran enfoques integradores y creativos, así como una perspectiva </a:t>
            </a:r>
            <a:r>
              <a:rPr lang="es-CO" sz="1200" dirty="0" err="1">
                <a:latin typeface="+mn-lt"/>
              </a:rPr>
              <a:t>humanizadora</a:t>
            </a:r>
            <a:r>
              <a:rPr lang="es-CO" sz="1200" dirty="0">
                <a:latin typeface="+mn-lt"/>
              </a:rPr>
              <a:t> de la cultura. 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0" y="3429000"/>
            <a:ext cx="26685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0" y="836613"/>
            <a:ext cx="266858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223" name="CuadroTexto 7"/>
          <p:cNvSpPr txBox="1">
            <a:spLocks noChangeArrowheads="1"/>
          </p:cNvSpPr>
          <p:nvPr/>
        </p:nvSpPr>
        <p:spPr bwMode="auto">
          <a:xfrm>
            <a:off x="8603803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5/43</a:t>
            </a:r>
          </a:p>
        </p:txBody>
      </p:sp>
      <p:sp>
        <p:nvSpPr>
          <p:cNvPr id="9" name="CuadroTexto 7"/>
          <p:cNvSpPr txBox="1">
            <a:spLocks noChangeArrowheads="1"/>
          </p:cNvSpPr>
          <p:nvPr/>
        </p:nvSpPr>
        <p:spPr bwMode="auto">
          <a:xfrm>
            <a:off x="2123728" y="6501497"/>
            <a:ext cx="670409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050" dirty="0"/>
              <a:t>Fuente: Página Web Universidad de La Sabana, Facultad de Filosofía y Ciencias Humanas   https://www.unisabana.edu.co/filosofia/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395288" y="1052736"/>
            <a:ext cx="68691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>
                <a:latin typeface="+mn-lt"/>
              </a:rPr>
              <a:t>La </a:t>
            </a:r>
            <a:r>
              <a:rPr lang="es-CO" sz="1200" dirty="0">
                <a:latin typeface="+mn-lt"/>
                <a:hlinkClick r:id="rId3" tooltip="Opens internal link in current window"/>
              </a:rPr>
              <a:t>carrera de Filosofía</a:t>
            </a:r>
            <a:r>
              <a:rPr lang="es-CO" sz="1200" dirty="0">
                <a:latin typeface="+mn-lt"/>
              </a:rPr>
              <a:t> de la </a:t>
            </a:r>
            <a:r>
              <a:rPr lang="es-CO" sz="1200" dirty="0">
                <a:latin typeface="+mn-lt"/>
                <a:hlinkClick r:id="rId4" tooltip="Opens internal link in current window"/>
              </a:rPr>
              <a:t>Universidad de La Sabana</a:t>
            </a:r>
            <a:r>
              <a:rPr lang="es-CO" sz="1200" dirty="0">
                <a:latin typeface="+mn-lt"/>
              </a:rPr>
              <a:t> forma filósofos críticos y abiertos a la trascendencia, capaces de humanizar el mundo y la acción del hombre frente a los desafíos contemporáneos, a partir de un pensamiento de inspiración cristiana. El egresado de esta carrera está comprometido con una cultura del trabajo bien hecho, que se manifiesta en procesos y resultados de calidad. En las relaciones interpersonales, reconoce al otro en su alteridad y, por ello, respeta y favorece las diferencias. Posee una sensibilidad ética que le permite afrontar con creatividad y responsabilidad social los retos del presente. Puede intervenir activa y significativamente en los sectores de la sociedad donde haga falta una visión profunda de conjunto para plantear problemas, encontrar criterios y buscar soluciones.</a:t>
            </a:r>
          </a:p>
        </p:txBody>
      </p:sp>
    </p:spTree>
    <p:extLst>
      <p:ext uri="{BB962C8B-B14F-4D97-AF65-F5344CB8AC3E}">
        <p14:creationId xmlns:p14="http://schemas.microsoft.com/office/powerpoint/2010/main" val="3152433456"/>
      </p:ext>
    </p:extLst>
  </p:cSld>
  <p:clrMapOvr>
    <a:masterClrMapping/>
  </p:clrMapOvr>
  <p:transition spd="slow">
    <p:push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Conector recto 12"/>
          <p:cNvCxnSpPr/>
          <p:nvPr/>
        </p:nvCxnSpPr>
        <p:spPr>
          <a:xfrm>
            <a:off x="-19050" y="3573463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26988" y="5492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14128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400" b="1" dirty="0">
                <a:solidFill>
                  <a:schemeClr val="accent2">
                    <a:lumMod val="75000"/>
                  </a:schemeClr>
                </a:solidFill>
              </a:rPr>
              <a:t>HISTÓRICO ESTUDIANTES INSCRITOS TRADICIONALES</a:t>
            </a:r>
          </a:p>
        </p:txBody>
      </p:sp>
      <p:sp>
        <p:nvSpPr>
          <p:cNvPr id="15" name="1 Título"/>
          <p:cNvSpPr txBox="1">
            <a:spLocks/>
          </p:cNvSpPr>
          <p:nvPr/>
        </p:nvSpPr>
        <p:spPr>
          <a:xfrm>
            <a:off x="-168275" y="3263900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400" b="1" dirty="0">
                <a:solidFill>
                  <a:schemeClr val="accent2">
                    <a:lumMod val="75000"/>
                  </a:schemeClr>
                </a:solidFill>
              </a:rPr>
              <a:t>HISTÓRICO ESTUDIANTES ADMITIDOS TRADICIONALES</a:t>
            </a:r>
          </a:p>
        </p:txBody>
      </p:sp>
      <p:sp>
        <p:nvSpPr>
          <p:cNvPr id="10247" name="CuadroTexto 10"/>
          <p:cNvSpPr txBox="1">
            <a:spLocks noChangeArrowheads="1"/>
          </p:cNvSpPr>
          <p:nvPr/>
        </p:nvSpPr>
        <p:spPr bwMode="auto">
          <a:xfrm>
            <a:off x="8604250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6/43</a:t>
            </a:r>
          </a:p>
        </p:txBody>
      </p:sp>
      <p:graphicFrame>
        <p:nvGraphicFramePr>
          <p:cNvPr id="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2609356"/>
              </p:ext>
            </p:extLst>
          </p:nvPr>
        </p:nvGraphicFramePr>
        <p:xfrm>
          <a:off x="179388" y="712788"/>
          <a:ext cx="7588250" cy="2551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328870"/>
              </p:ext>
            </p:extLst>
          </p:nvPr>
        </p:nvGraphicFramePr>
        <p:xfrm>
          <a:off x="193675" y="3671888"/>
          <a:ext cx="7527925" cy="274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CuadroTexto 7"/>
          <p:cNvSpPr txBox="1">
            <a:spLocks noChangeArrowheads="1"/>
          </p:cNvSpPr>
          <p:nvPr/>
        </p:nvSpPr>
        <p:spPr bwMode="auto">
          <a:xfrm>
            <a:off x="3419475" y="6623051"/>
            <a:ext cx="43481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series"/>
        </p:bldSub>
      </p:bldGraphic>
      <p:bldGraphic spid="3" grpId="0" uiExpand="1">
        <p:bldSub>
          <a:bldChart bld="series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7651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244475" y="33337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400" b="1" dirty="0">
                <a:solidFill>
                  <a:schemeClr val="accent2">
                    <a:lumMod val="75000"/>
                  </a:schemeClr>
                </a:solidFill>
              </a:rPr>
              <a:t>HISTÓRICO ESTUDIANTES MATRICULADOS TRADICIONALES</a:t>
            </a:r>
          </a:p>
        </p:txBody>
      </p:sp>
      <p:sp>
        <p:nvSpPr>
          <p:cNvPr id="11269" name="CuadroTexto 6"/>
          <p:cNvSpPr txBox="1">
            <a:spLocks noChangeArrowheads="1"/>
          </p:cNvSpPr>
          <p:nvPr/>
        </p:nvSpPr>
        <p:spPr bwMode="auto">
          <a:xfrm>
            <a:off x="8604250" y="6524625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7/43</a:t>
            </a:r>
          </a:p>
        </p:txBody>
      </p:sp>
      <p:graphicFrame>
        <p:nvGraphicFramePr>
          <p:cNvPr id="2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3954017"/>
              </p:ext>
            </p:extLst>
          </p:nvPr>
        </p:nvGraphicFramePr>
        <p:xfrm>
          <a:off x="396875" y="904875"/>
          <a:ext cx="7343775" cy="5589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uadroTexto 7"/>
          <p:cNvSpPr txBox="1">
            <a:spLocks noChangeArrowheads="1"/>
          </p:cNvSpPr>
          <p:nvPr/>
        </p:nvSpPr>
        <p:spPr bwMode="auto">
          <a:xfrm>
            <a:off x="3419475" y="6623050"/>
            <a:ext cx="43211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series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54927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1 Título"/>
          <p:cNvSpPr txBox="1">
            <a:spLocks/>
          </p:cNvSpPr>
          <p:nvPr/>
        </p:nvSpPr>
        <p:spPr>
          <a:xfrm>
            <a:off x="-107950" y="19367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100" b="1" dirty="0">
                <a:solidFill>
                  <a:schemeClr val="accent2">
                    <a:lumMod val="75000"/>
                  </a:schemeClr>
                </a:solidFill>
              </a:rPr>
              <a:t>HISTÓRICO ESTUDIANTES INSCRTOS PILO PAGA</a:t>
            </a:r>
          </a:p>
        </p:txBody>
      </p:sp>
      <p:sp>
        <p:nvSpPr>
          <p:cNvPr id="7" name="1 Título"/>
          <p:cNvSpPr txBox="1">
            <a:spLocks/>
          </p:cNvSpPr>
          <p:nvPr/>
        </p:nvSpPr>
        <p:spPr>
          <a:xfrm>
            <a:off x="-244475" y="2268538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100" b="1" dirty="0">
                <a:solidFill>
                  <a:schemeClr val="accent2">
                    <a:lumMod val="75000"/>
                  </a:schemeClr>
                </a:solidFill>
              </a:rPr>
              <a:t>HISTÓRICO ESTUDIANTES ADMITIDOS PILO PAGA</a:t>
            </a: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-107950" y="4448175"/>
            <a:ext cx="8229600" cy="1143000"/>
          </a:xfrm>
          <a:prstGeom prst="rect">
            <a:avLst/>
          </a:prstGeom>
        </p:spPr>
        <p:txBody>
          <a:bodyPr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CO" sz="1100" b="1" dirty="0">
                <a:solidFill>
                  <a:schemeClr val="accent2">
                    <a:lumMod val="75000"/>
                  </a:schemeClr>
                </a:solidFill>
              </a:rPr>
              <a:t>HISTÓRICO ESTUDIANTES MATRICULADOS PILO PAGA</a:t>
            </a:r>
          </a:p>
        </p:txBody>
      </p:sp>
      <p:cxnSp>
        <p:nvCxnSpPr>
          <p:cNvPr id="11" name="Conector recto 10"/>
          <p:cNvCxnSpPr/>
          <p:nvPr/>
        </p:nvCxnSpPr>
        <p:spPr>
          <a:xfrm>
            <a:off x="0" y="4797425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cto 11"/>
          <p:cNvCxnSpPr/>
          <p:nvPr/>
        </p:nvCxnSpPr>
        <p:spPr>
          <a:xfrm>
            <a:off x="0" y="2636838"/>
            <a:ext cx="77406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297" name="CuadroTexto 12"/>
          <p:cNvSpPr txBox="1">
            <a:spLocks noChangeArrowheads="1"/>
          </p:cNvSpPr>
          <p:nvPr/>
        </p:nvSpPr>
        <p:spPr bwMode="auto">
          <a:xfrm>
            <a:off x="8532813" y="6524625"/>
            <a:ext cx="7191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400" b="1" dirty="0">
                <a:solidFill>
                  <a:schemeClr val="bg1"/>
                </a:solidFill>
                <a:latin typeface="Calibri" panose="020F0502020204030204" pitchFamily="34" charset="0"/>
                <a:cs typeface="Andalus" panose="02020603050405020304" pitchFamily="18" charset="-78"/>
              </a:rPr>
              <a:t>8/43</a:t>
            </a:r>
          </a:p>
        </p:txBody>
      </p:sp>
      <p:graphicFrame>
        <p:nvGraphicFramePr>
          <p:cNvPr id="2" name="Gráfico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6834966"/>
              </p:ext>
            </p:extLst>
          </p:nvPr>
        </p:nvGraphicFramePr>
        <p:xfrm>
          <a:off x="352425" y="604838"/>
          <a:ext cx="6811963" cy="1763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Grá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6244781"/>
              </p:ext>
            </p:extLst>
          </p:nvPr>
        </p:nvGraphicFramePr>
        <p:xfrm>
          <a:off x="352425" y="2725738"/>
          <a:ext cx="6842125" cy="1717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Gráfico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3643630"/>
              </p:ext>
            </p:extLst>
          </p:nvPr>
        </p:nvGraphicFramePr>
        <p:xfrm>
          <a:off x="352425" y="4895850"/>
          <a:ext cx="6842125" cy="1627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" name="CuadroTexto 7"/>
          <p:cNvSpPr txBox="1">
            <a:spLocks noChangeArrowheads="1"/>
          </p:cNvSpPr>
          <p:nvPr/>
        </p:nvSpPr>
        <p:spPr bwMode="auto">
          <a:xfrm>
            <a:off x="3419475" y="6623051"/>
            <a:ext cx="43928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s-CO" altLang="es-CO" sz="1200" dirty="0"/>
              <a:t>Fuente: Investigación de Mercados, Dirección  de Admisiones 	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8B5A6E99B66C54FBF1295E808E38F30" ma:contentTypeVersion="5" ma:contentTypeDescription="Crear nuevo documento." ma:contentTypeScope="" ma:versionID="086ddfc3fb04f784382792a53c8d62dc">
  <xsd:schema xmlns:xsd="http://www.w3.org/2001/XMLSchema" xmlns:xs="http://www.w3.org/2001/XMLSchema" xmlns:p="http://schemas.microsoft.com/office/2006/metadata/properties" xmlns:ns2="1ff709fa-6d6a-449e-a9ef-a200e2783c0e" targetNamespace="http://schemas.microsoft.com/office/2006/metadata/properties" ma:root="true" ma:fieldsID="f1f365a0897f561fe2a6cf5df9687f2d" ns2:_="">
    <xsd:import namespace="1ff709fa-6d6a-449e-a9ef-a200e2783c0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f709fa-6d6a-449e-a9ef-a200e2783c0e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Valor de Id. de documento" ma:description="El valor del identificador de documento asignado a este elemento." ma:internalName="_dlc_DocId" ma:readOnly="true">
      <xsd:simpleType>
        <xsd:restriction base="dms:Text"/>
      </xsd:simpleType>
    </xsd:element>
    <xsd:element name="_dlc_DocIdUrl" ma:index="9" nillable="true" ma:displayName="Id. de documento" ma:description="Vínculo permanente a este documento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0BB497B6-C92E-4840-B40E-8ABDC6C50C38}">
  <ds:schemaRefs>
    <ds:schemaRef ds:uri="http://purl.org/dc/elements/1.1/"/>
    <ds:schemaRef ds:uri="http://schemas.microsoft.com/office/2006/documentManagement/types"/>
    <ds:schemaRef ds:uri="1ff709fa-6d6a-449e-a9ef-a200e2783c0e"/>
    <ds:schemaRef ds:uri="http://schemas.microsoft.com/office/infopath/2007/PartnerControls"/>
    <ds:schemaRef ds:uri="http://purl.org/dc/dcmitype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85B431C-4B6D-4A6D-AB02-3557D7DC7B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f709fa-6d6a-449e-a9ef-a200e2783c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F69CC9-4B1D-45D3-8AE3-876513F9CF7A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17601</TotalTime>
  <Words>3097</Words>
  <Application>Microsoft Office PowerPoint</Application>
  <PresentationFormat>Presentación en pantalla (4:3)</PresentationFormat>
  <Paragraphs>714</Paragraphs>
  <Slides>44</Slides>
  <Notes>4</Notes>
  <HiddenSlides>29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44</vt:i4>
      </vt:variant>
    </vt:vector>
  </HeadingPairs>
  <TitlesOfParts>
    <vt:vector size="49" baseType="lpstr">
      <vt:lpstr>Arial</vt:lpstr>
      <vt:lpstr>Calibri</vt:lpstr>
      <vt:lpstr>Tahoma</vt:lpstr>
      <vt:lpstr>Wingdings</vt:lpstr>
      <vt:lpstr>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Lorena Fernanda Palacios Santamaria</dc:creator>
  <cp:lastModifiedBy>Maria Elvira Martínez Acuña</cp:lastModifiedBy>
  <cp:revision>149</cp:revision>
  <dcterms:created xsi:type="dcterms:W3CDTF">2016-09-02T01:32:03Z</dcterms:created>
  <dcterms:modified xsi:type="dcterms:W3CDTF">2022-03-16T11:53:37Z</dcterms:modified>
</cp:coreProperties>
</file>